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3" r:id="rId3"/>
    <p:sldId id="265" r:id="rId4"/>
    <p:sldId id="283" r:id="rId5"/>
    <p:sldId id="274" r:id="rId6"/>
    <p:sldId id="281" r:id="rId7"/>
    <p:sldId id="282" r:id="rId8"/>
    <p:sldId id="284" r:id="rId9"/>
    <p:sldId id="257" r:id="rId10"/>
    <p:sldId id="258" r:id="rId11"/>
    <p:sldId id="266" r:id="rId12"/>
    <p:sldId id="262" r:id="rId13"/>
    <p:sldId id="269" r:id="rId14"/>
    <p:sldId id="270" r:id="rId15"/>
    <p:sldId id="271" r:id="rId16"/>
    <p:sldId id="275" r:id="rId17"/>
    <p:sldId id="285" r:id="rId18"/>
    <p:sldId id="280" r:id="rId19"/>
    <p:sldId id="264" r:id="rId20"/>
    <p:sldId id="272" r:id="rId21"/>
    <p:sldId id="277" r:id="rId22"/>
    <p:sldId id="278" r:id="rId23"/>
    <p:sldId id="279" r:id="rId24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0000"/>
    <a:srgbClr val="198713"/>
    <a:srgbClr val="061843"/>
    <a:srgbClr val="0036A2"/>
    <a:srgbClr val="000914"/>
    <a:srgbClr val="000000"/>
    <a:srgbClr val="000F22"/>
    <a:srgbClr val="00193A"/>
    <a:srgbClr val="E6D384"/>
    <a:srgbClr val="E9D9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8959" autoAdjust="0"/>
  </p:normalViewPr>
  <p:slideViewPr>
    <p:cSldViewPr snapToGrid="0" snapToObjects="1">
      <p:cViewPr>
        <p:scale>
          <a:sx n="70" d="100"/>
          <a:sy n="70" d="100"/>
        </p:scale>
        <p:origin x="-86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724" y="-6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Empleados públicos sobre el total de la fuerza de trabajo</a:t>
            </a:r>
          </a:p>
        </c:rich>
      </c:tx>
      <c:layout>
        <c:manualLayout>
          <c:xMode val="edge"/>
          <c:yMode val="edge"/>
          <c:x val="0.14281507103078159"/>
          <c:y val="4.003622902856977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Tabelle1!$C$3</c:f>
              <c:strCache>
                <c:ptCount val="1"/>
                <c:pt idx="0">
                  <c:v>porcentaje</c:v>
                </c:pt>
              </c:strCache>
            </c:strRef>
          </c:tx>
          <c:dPt>
            <c:idx val="16"/>
            <c:spPr>
              <a:solidFill>
                <a:srgbClr val="C00000"/>
              </a:solidFill>
            </c:spPr>
          </c:dPt>
          <c:dLbls>
            <c:showVal val="1"/>
          </c:dLbls>
          <c:cat>
            <c:strRef>
              <c:f>Tabelle1!$B$4:$B$25</c:f>
              <c:strCache>
                <c:ptCount val="22"/>
                <c:pt idx="0">
                  <c:v>Noruega</c:v>
                </c:pt>
                <c:pt idx="1">
                  <c:v>Suecia</c:v>
                </c:pt>
                <c:pt idx="2">
                  <c:v>Francia</c:v>
                </c:pt>
                <c:pt idx="3">
                  <c:v>Finlandia</c:v>
                </c:pt>
                <c:pt idx="4">
                  <c:v>Hungría</c:v>
                </c:pt>
                <c:pt idx="5">
                  <c:v>Bélgica</c:v>
                </c:pt>
                <c:pt idx="6">
                  <c:v>Canadá</c:v>
                </c:pt>
                <c:pt idx="7">
                  <c:v>República Eslovaca</c:v>
                </c:pt>
                <c:pt idx="8">
                  <c:v>Estados Unidos</c:v>
                </c:pt>
                <c:pt idx="9">
                  <c:v>Australia</c:v>
                </c:pt>
                <c:pt idx="10">
                  <c:v>Portugal</c:v>
                </c:pt>
                <c:pt idx="11">
                  <c:v>Polonia</c:v>
                </c:pt>
                <c:pt idx="12">
                  <c:v>Holanda</c:v>
                </c:pt>
                <c:pt idx="13">
                  <c:v>España</c:v>
                </c:pt>
                <c:pt idx="14">
                  <c:v>Argentina</c:v>
                </c:pt>
                <c:pt idx="15">
                  <c:v>México</c:v>
                </c:pt>
                <c:pt idx="16">
                  <c:v>Alemania</c:v>
                </c:pt>
                <c:pt idx="17">
                  <c:v>Austria</c:v>
                </c:pt>
                <c:pt idx="18">
                  <c:v>Turquía</c:v>
                </c:pt>
                <c:pt idx="19">
                  <c:v>Suiza</c:v>
                </c:pt>
                <c:pt idx="20">
                  <c:v>Corea</c:v>
                </c:pt>
                <c:pt idx="21">
                  <c:v>Japón</c:v>
                </c:pt>
              </c:strCache>
            </c:strRef>
          </c:cat>
          <c:val>
            <c:numRef>
              <c:f>Tabelle1!$C$4:$C$25</c:f>
              <c:numCache>
                <c:formatCode>General</c:formatCode>
                <c:ptCount val="22"/>
                <c:pt idx="0">
                  <c:v>29</c:v>
                </c:pt>
                <c:pt idx="1">
                  <c:v>28</c:v>
                </c:pt>
                <c:pt idx="2">
                  <c:v>22</c:v>
                </c:pt>
                <c:pt idx="3">
                  <c:v>21</c:v>
                </c:pt>
                <c:pt idx="4">
                  <c:v>19</c:v>
                </c:pt>
                <c:pt idx="5">
                  <c:v>17</c:v>
                </c:pt>
                <c:pt idx="6">
                  <c:v>15</c:v>
                </c:pt>
                <c:pt idx="7">
                  <c:v>15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9</c:v>
                </c:pt>
                <c:pt idx="19">
                  <c:v>6</c:v>
                </c:pt>
                <c:pt idx="20">
                  <c:v>5</c:v>
                </c:pt>
                <c:pt idx="21">
                  <c:v>5</c:v>
                </c:pt>
              </c:numCache>
            </c:numRef>
          </c:val>
        </c:ser>
        <c:dLbls/>
        <c:axId val="84576128"/>
        <c:axId val="84577664"/>
      </c:barChart>
      <c:catAx>
        <c:axId val="84576128"/>
        <c:scaling>
          <c:orientation val="minMax"/>
        </c:scaling>
        <c:axPos val="b"/>
        <c:tickLblPos val="nextTo"/>
        <c:crossAx val="84577664"/>
        <c:crosses val="autoZero"/>
        <c:auto val="1"/>
        <c:lblAlgn val="ctr"/>
        <c:lblOffset val="100"/>
      </c:catAx>
      <c:valAx>
        <c:axId val="84577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</c:title>
        <c:numFmt formatCode="General" sourceLinked="1"/>
        <c:tickLblPos val="nextTo"/>
        <c:crossAx val="84576128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49441" cy="5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t" anchorCtr="0" compatLnSpc="1">
            <a:prstTxWarp prst="textNoShape">
              <a:avLst/>
            </a:prstTxWarp>
          </a:bodyPr>
          <a:lstStyle>
            <a:lvl1pPr algn="l" defTabSz="946708">
              <a:defRPr sz="11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76" y="2"/>
            <a:ext cx="3049440" cy="5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t" anchorCtr="0" compatLnSpc="1">
            <a:prstTxWarp prst="textNoShape">
              <a:avLst/>
            </a:prstTxWarp>
          </a:bodyPr>
          <a:lstStyle>
            <a:lvl1pPr algn="r" defTabSz="946708">
              <a:defRPr sz="11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682589"/>
            <a:ext cx="3049441" cy="5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b" anchorCtr="0" compatLnSpc="1">
            <a:prstTxWarp prst="textNoShape">
              <a:avLst/>
            </a:prstTxWarp>
          </a:bodyPr>
          <a:lstStyle>
            <a:lvl1pPr algn="l" defTabSz="946708">
              <a:defRPr sz="11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76" y="9682589"/>
            <a:ext cx="3049440" cy="5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b" anchorCtr="0" compatLnSpc="1">
            <a:prstTxWarp prst="textNoShape">
              <a:avLst/>
            </a:prstTxWarp>
          </a:bodyPr>
          <a:lstStyle>
            <a:lvl1pPr algn="r" defTabSz="946708">
              <a:defRPr sz="11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874C7C4-E99F-4192-9360-6E2D6E826CF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7947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77693" cy="5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t" anchorCtr="0" compatLnSpc="1">
            <a:prstTxWarp prst="textNoShape">
              <a:avLst/>
            </a:prstTxWarp>
          </a:bodyPr>
          <a:lstStyle>
            <a:lvl1pPr algn="l" defTabSz="946708">
              <a:defRPr sz="11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947" y="4"/>
            <a:ext cx="3077693" cy="5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t" anchorCtr="0" compatLnSpc="1">
            <a:prstTxWarp prst="textNoShape">
              <a:avLst/>
            </a:prstTxWarp>
          </a:bodyPr>
          <a:lstStyle>
            <a:lvl1pPr algn="r" defTabSz="946708">
              <a:defRPr sz="11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1" y="4861769"/>
            <a:ext cx="5680105" cy="460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0264"/>
            <a:ext cx="3077693" cy="5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b" anchorCtr="0" compatLnSpc="1">
            <a:prstTxWarp prst="textNoShape">
              <a:avLst/>
            </a:prstTxWarp>
          </a:bodyPr>
          <a:lstStyle>
            <a:lvl1pPr algn="l" defTabSz="946708">
              <a:defRPr sz="11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947" y="9720264"/>
            <a:ext cx="3077693" cy="5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16" tIns="47308" rIns="94616" bIns="47308" numCol="1" anchor="b" anchorCtr="0" compatLnSpc="1">
            <a:prstTxWarp prst="textNoShape">
              <a:avLst/>
            </a:prstTxWarp>
          </a:bodyPr>
          <a:lstStyle>
            <a:lvl1pPr algn="r" defTabSz="946708">
              <a:defRPr sz="1100">
                <a:effectLst/>
              </a:defRPr>
            </a:lvl1pPr>
          </a:lstStyle>
          <a:p>
            <a:pPr>
              <a:defRPr/>
            </a:pPr>
            <a:fld id="{638D5CE5-CB83-41B7-8D85-3BC02168A1A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53095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Dificil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comparar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porque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cada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país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diferentes</a:t>
            </a:r>
            <a:r>
              <a:rPr lang="de-DE" baseline="0" dirty="0" smtClean="0"/>
              <a:t> las </a:t>
            </a:r>
            <a:r>
              <a:rPr lang="de-DE" baseline="0" dirty="0" err="1" smtClean="0"/>
              <a:t>taréas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D5CE5-CB83-41B7-8D85-3BC02168A1A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695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37E-6D82-46BA-B7AD-B611D9D5364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8618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240D-9FDC-4848-B847-29769669D4A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238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3525" y="457200"/>
            <a:ext cx="2022475" cy="5518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41338" y="457200"/>
            <a:ext cx="5919787" cy="5518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2F19-C2B0-4A40-AA3A-27E937529EC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1858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51AF-97D3-4FE3-A77E-C8C7E9FF3F7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181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4A4D-5CE1-4C30-8CDA-6C3891C8C8F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3454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1338" y="1725613"/>
            <a:ext cx="3970337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1725613"/>
            <a:ext cx="3971925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8051-E580-4ADC-997B-D0695ADCB6A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515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0B70-06B9-40BB-A1BE-3995DD16C1B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9482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A46A-45D8-45A9-9AAC-E5B2A81B723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612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2922-1A69-4785-95A6-107479A10E1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9479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8DDFC-4BBF-46A3-BC24-6023ECBFAF3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924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C765-6C47-46A5-9C4D-D0531FF9F2B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2979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hfwu.de/christian-arnd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hfwu.de/MLab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5" name="Rectangle 27"/>
          <p:cNvSpPr>
            <a:spLocks noChangeArrowheads="1"/>
          </p:cNvSpPr>
          <p:nvPr userDrawn="1"/>
        </p:nvSpPr>
        <p:spPr bwMode="auto">
          <a:xfrm>
            <a:off x="-25400" y="6140450"/>
            <a:ext cx="9169400" cy="727075"/>
          </a:xfrm>
          <a:prstGeom prst="rect">
            <a:avLst/>
          </a:prstGeom>
          <a:solidFill>
            <a:srgbClr val="0618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457200"/>
            <a:ext cx="809466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725613"/>
            <a:ext cx="8094662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029" name="Picture 10" descr="grafiklini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71451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Line 13"/>
          <p:cNvSpPr>
            <a:spLocks noChangeShapeType="1"/>
          </p:cNvSpPr>
          <p:nvPr userDrawn="1"/>
        </p:nvSpPr>
        <p:spPr bwMode="auto">
          <a:xfrm>
            <a:off x="-12700" y="6140450"/>
            <a:ext cx="9144000" cy="0"/>
          </a:xfrm>
          <a:prstGeom prst="line">
            <a:avLst/>
          </a:prstGeom>
          <a:noFill/>
          <a:ln w="9525">
            <a:solidFill>
              <a:srgbClr val="0027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1" name="Picture 23" descr="logo_hfuw_inver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6140450"/>
            <a:ext cx="14541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 userDrawn="1"/>
        </p:nvSpPr>
        <p:spPr bwMode="auto">
          <a:xfrm>
            <a:off x="2041057" y="6263348"/>
            <a:ext cx="5915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100000">
                      <a:srgbClr val="FBF2D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sz="1400" baseline="0" dirty="0" smtClean="0">
                <a:solidFill>
                  <a:schemeClr val="bg1"/>
                </a:solidFill>
                <a:effectLst/>
              </a:rPr>
              <a:t>Prof. Dr. Christian Arndt 			Julio 2015</a:t>
            </a:r>
          </a:p>
          <a:p>
            <a:pPr algn="l" eaLnBrk="1" hangingPunct="1">
              <a:defRPr/>
            </a:pPr>
            <a:r>
              <a:rPr lang="de-DE" sz="1400" baseline="0" dirty="0" smtClean="0">
                <a:solidFill>
                  <a:schemeClr val="bg1"/>
                </a:solidFill>
                <a:effectLst/>
                <a:hlinkClick r:id="rId15"/>
              </a:rPr>
              <a:t>www.hfwu.de/MLab</a:t>
            </a:r>
            <a:r>
              <a:rPr lang="de-DE" sz="1400" baseline="0" dirty="0" smtClean="0">
                <a:solidFill>
                  <a:schemeClr val="bg1"/>
                </a:solidFill>
                <a:effectLst/>
              </a:rPr>
              <a:t>, </a:t>
            </a:r>
            <a:r>
              <a:rPr lang="de-DE" sz="1400" baseline="0" dirty="0" smtClean="0">
                <a:solidFill>
                  <a:schemeClr val="bg1"/>
                </a:solidFill>
                <a:effectLst/>
                <a:hlinkClick r:id="rId16"/>
              </a:rPr>
              <a:t>www.hfwu.de/christian-arndt</a:t>
            </a:r>
            <a:r>
              <a:rPr lang="de-DE" sz="1400" baseline="0" dirty="0" smtClean="0">
                <a:solidFill>
                  <a:schemeClr val="bg1"/>
                </a:solidFill>
                <a:effectLst/>
              </a:rPr>
              <a:t> </a:t>
            </a:r>
            <a:endParaRPr lang="de-DE" sz="1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033" name="Text Box 26"/>
          <p:cNvSpPr txBox="1">
            <a:spLocks noChangeArrowheads="1"/>
          </p:cNvSpPr>
          <p:nvPr userDrawn="1"/>
        </p:nvSpPr>
        <p:spPr bwMode="auto">
          <a:xfrm>
            <a:off x="3963988" y="4689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100000">
                      <a:srgbClr val="FBF2D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mtClean="0">
              <a:effectLst/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4075" y="6519863"/>
            <a:ext cx="581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E38412EB-78A6-4962-8531-FD28458825D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Blip>
          <a:blip r:embed="rId17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185863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4963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3510" y="914400"/>
            <a:ext cx="7973254" cy="3283802"/>
          </a:xfrm>
        </p:spPr>
        <p:txBody>
          <a:bodyPr/>
          <a:lstStyle/>
          <a:p>
            <a:pPr algn="ctr"/>
            <a:r>
              <a:rPr lang="de-DE" sz="3600" b="0" dirty="0" err="1" smtClean="0"/>
              <a:t>Logros</a:t>
            </a:r>
            <a:r>
              <a:rPr lang="de-DE" sz="3600" b="0" dirty="0" smtClean="0"/>
              <a:t> y </a:t>
            </a:r>
            <a:r>
              <a:rPr lang="de-DE" sz="3600" b="0" dirty="0" err="1"/>
              <a:t>D</a:t>
            </a:r>
            <a:r>
              <a:rPr lang="de-DE" sz="3600" b="0" dirty="0" err="1" smtClean="0"/>
              <a:t>esafíos</a:t>
            </a:r>
            <a:r>
              <a:rPr lang="de-DE" sz="3600" b="0" dirty="0" smtClean="0"/>
              <a:t> del </a:t>
            </a:r>
            <a:r>
              <a:rPr lang="de-DE" sz="3600" b="0" dirty="0" err="1" smtClean="0"/>
              <a:t>Empleo</a:t>
            </a:r>
            <a:r>
              <a:rPr lang="de-DE" sz="3600" b="0" dirty="0" smtClean="0"/>
              <a:t> </a:t>
            </a:r>
            <a:r>
              <a:rPr lang="de-DE" sz="3600" b="0" dirty="0" err="1"/>
              <a:t>Público</a:t>
            </a:r>
            <a:r>
              <a:rPr lang="de-DE" sz="3600" b="0" dirty="0" smtClean="0"/>
              <a:t/>
            </a:r>
            <a:br>
              <a:rPr lang="de-DE" sz="3600" b="0" dirty="0" smtClean="0"/>
            </a:br>
            <a:r>
              <a:rPr lang="de-DE" sz="3600" b="0" dirty="0" err="1" smtClean="0"/>
              <a:t>desde</a:t>
            </a:r>
            <a:r>
              <a:rPr lang="de-DE" sz="3600" b="0" dirty="0" smtClean="0"/>
              <a:t> la </a:t>
            </a:r>
            <a:r>
              <a:rPr lang="de-DE" sz="3600" b="0" dirty="0" err="1" smtClean="0"/>
              <a:t>Perspectiva</a:t>
            </a:r>
            <a:r>
              <a:rPr lang="de-DE" sz="3600" b="0" dirty="0" smtClean="0"/>
              <a:t> </a:t>
            </a:r>
            <a:r>
              <a:rPr lang="de-DE" sz="3600" b="0" dirty="0" err="1" smtClean="0"/>
              <a:t>Alemana</a:t>
            </a:r>
            <a:endParaRPr lang="de-DE" sz="36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5409" y="3842327"/>
            <a:ext cx="7715791" cy="2170547"/>
          </a:xfrm>
        </p:spPr>
        <p:txBody>
          <a:bodyPr>
            <a:normAutofit/>
          </a:bodyPr>
          <a:lstStyle/>
          <a:p>
            <a:endParaRPr lang="de-DE" sz="1600" dirty="0"/>
          </a:p>
          <a:p>
            <a:pPr algn="l"/>
            <a:r>
              <a:rPr lang="de-DE" sz="1600" b="1" dirty="0" smtClean="0"/>
              <a:t>Christian Arndt </a:t>
            </a:r>
          </a:p>
          <a:p>
            <a:pPr algn="l"/>
            <a:r>
              <a:rPr lang="de-DE" sz="1600" b="1" dirty="0" err="1" smtClean="0"/>
              <a:t>Universidad</a:t>
            </a:r>
            <a:r>
              <a:rPr lang="de-DE" sz="1600" b="1" dirty="0" smtClean="0"/>
              <a:t> de Nürtingen-Geislingen (HfWU)</a:t>
            </a:r>
          </a:p>
          <a:p>
            <a:pPr algn="l"/>
            <a:r>
              <a:rPr lang="de-DE" sz="1600" b="1" dirty="0" err="1" smtClean="0"/>
              <a:t>Instituto</a:t>
            </a:r>
            <a:r>
              <a:rPr lang="de-DE" sz="1600" b="1" dirty="0" smtClean="0"/>
              <a:t> de </a:t>
            </a:r>
            <a:r>
              <a:rPr lang="de-DE" sz="1600" b="1" dirty="0" err="1" smtClean="0"/>
              <a:t>Investigación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Económica</a:t>
            </a:r>
            <a:r>
              <a:rPr lang="de-DE" sz="1600" b="1" dirty="0" smtClean="0"/>
              <a:t>, Tübingen (IAW)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1037E-6D82-46BA-B7AD-B611D9D5364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795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fondo</a:t>
            </a:r>
            <a:r>
              <a:rPr lang="de-DE" dirty="0"/>
              <a:t> </a:t>
            </a:r>
            <a:r>
              <a:rPr lang="de-DE" dirty="0" err="1"/>
              <a:t>macroeconómico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39" y="2101755"/>
            <a:ext cx="3880315" cy="400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445" y="2075882"/>
            <a:ext cx="3861869" cy="396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698287" y="1520897"/>
            <a:ext cx="329368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charset="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185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>
                <a:effectLst/>
              </a:rPr>
              <a:t>Empleo</a:t>
            </a:r>
            <a:r>
              <a:rPr lang="de-DE" kern="0" dirty="0" smtClean="0">
                <a:effectLst/>
              </a:rPr>
              <a:t> </a:t>
            </a:r>
            <a:r>
              <a:rPr lang="de-DE" kern="0" dirty="0" err="1" smtClean="0">
                <a:effectLst/>
              </a:rPr>
              <a:t>general</a:t>
            </a:r>
            <a:endParaRPr lang="de-DE" kern="0" dirty="0">
              <a:effectLst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349141" y="1549639"/>
            <a:ext cx="329368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charset="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185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>
                <a:effectLst/>
              </a:rPr>
              <a:t>Desempleo</a:t>
            </a:r>
            <a:endParaRPr lang="de-DE" kern="0" dirty="0">
              <a:effectLst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87105" y="3520618"/>
            <a:ext cx="11395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/>
              </a:rPr>
              <a:t>Empleo</a:t>
            </a:r>
            <a:endParaRPr lang="de-DE" sz="1400" dirty="0">
              <a:effectLst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78090" y="5310750"/>
            <a:ext cx="23451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/>
              </a:rPr>
              <a:t>Empleo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bajo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seguro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soc</a:t>
            </a:r>
            <a:r>
              <a:rPr lang="de-DE" sz="1400" dirty="0" smtClean="0">
                <a:effectLst/>
              </a:rPr>
              <a:t>.</a:t>
            </a:r>
            <a:endParaRPr lang="de-DE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Tendencias</a:t>
            </a:r>
            <a:r>
              <a:rPr lang="de-DE" dirty="0" smtClean="0"/>
              <a:t> </a:t>
            </a:r>
            <a:r>
              <a:rPr lang="de-DE" dirty="0" err="1" smtClean="0"/>
              <a:t>importantes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Cambio</a:t>
            </a:r>
            <a:r>
              <a:rPr lang="de-DE" dirty="0"/>
              <a:t> del </a:t>
            </a:r>
            <a:r>
              <a:rPr lang="de-DE" dirty="0" err="1" smtClean="0"/>
              <a:t>nivel</a:t>
            </a:r>
            <a:r>
              <a:rPr lang="de-DE" dirty="0" smtClean="0"/>
              <a:t> </a:t>
            </a:r>
            <a:r>
              <a:rPr lang="de-DE" dirty="0"/>
              <a:t>y de la </a:t>
            </a:r>
            <a:r>
              <a:rPr lang="de-DE" dirty="0" err="1"/>
              <a:t>estructura</a:t>
            </a:r>
            <a:r>
              <a:rPr lang="de-DE" dirty="0"/>
              <a:t> del </a:t>
            </a:r>
            <a:r>
              <a:rPr lang="de-DE" dirty="0" err="1"/>
              <a:t>empleo</a:t>
            </a:r>
            <a:r>
              <a:rPr lang="de-DE" dirty="0"/>
              <a:t> </a:t>
            </a:r>
            <a:r>
              <a:rPr lang="de-DE" dirty="0" err="1" smtClean="0"/>
              <a:t>público</a:t>
            </a:r>
            <a:endParaRPr lang="de-DE" dirty="0" smtClean="0"/>
          </a:p>
          <a:p>
            <a:r>
              <a:rPr lang="de-DE" dirty="0" err="1" smtClean="0"/>
              <a:t>Incremento</a:t>
            </a:r>
            <a:r>
              <a:rPr lang="de-DE" dirty="0" smtClean="0"/>
              <a:t> de </a:t>
            </a:r>
            <a:r>
              <a:rPr lang="de-DE" dirty="0" err="1" smtClean="0"/>
              <a:t>sueldos</a:t>
            </a:r>
            <a:r>
              <a:rPr lang="de-DE" dirty="0" smtClean="0"/>
              <a:t> es </a:t>
            </a:r>
            <a:r>
              <a:rPr lang="de-DE" dirty="0" err="1" smtClean="0"/>
              <a:t>menor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 </a:t>
            </a:r>
            <a:r>
              <a:rPr lang="de-DE" dirty="0" err="1" smtClean="0"/>
              <a:t>privado</a:t>
            </a:r>
            <a:endParaRPr lang="de-DE" dirty="0" smtClean="0"/>
          </a:p>
          <a:p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es „</a:t>
            </a:r>
            <a:r>
              <a:rPr lang="de-DE" dirty="0" err="1" smtClean="0"/>
              <a:t>femenino</a:t>
            </a:r>
            <a:r>
              <a:rPr lang="de-DE" dirty="0" smtClean="0"/>
              <a:t>“ y </a:t>
            </a:r>
            <a:r>
              <a:rPr lang="de-DE" dirty="0" err="1" smtClean="0"/>
              <a:t>ya</a:t>
            </a:r>
            <a:r>
              <a:rPr lang="de-DE" dirty="0" smtClean="0"/>
              <a:t> „</a:t>
            </a:r>
            <a:r>
              <a:rPr lang="de-DE" dirty="0" err="1" smtClean="0"/>
              <a:t>mayor</a:t>
            </a:r>
            <a:r>
              <a:rPr lang="de-DE" dirty="0" smtClean="0"/>
              <a:t>“.</a:t>
            </a:r>
          </a:p>
          <a:p>
            <a:r>
              <a:rPr lang="de-DE" dirty="0" smtClean="0"/>
              <a:t>La </a:t>
            </a:r>
            <a:r>
              <a:rPr lang="de-DE" dirty="0" err="1" smtClean="0"/>
              <a:t>fama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</a:t>
            </a:r>
            <a:r>
              <a:rPr lang="de-DE" dirty="0" err="1" smtClean="0"/>
              <a:t>está</a:t>
            </a:r>
            <a:r>
              <a:rPr lang="de-DE" dirty="0" smtClean="0"/>
              <a:t> </a:t>
            </a:r>
            <a:r>
              <a:rPr lang="de-DE" dirty="0" err="1" smtClean="0"/>
              <a:t>bueno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931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Desarollo</a:t>
            </a:r>
            <a:r>
              <a:rPr lang="de-DE" dirty="0" smtClean="0"/>
              <a:t> de los </a:t>
            </a:r>
            <a:r>
              <a:rPr lang="de-DE" dirty="0" err="1" smtClean="0"/>
              <a:t>sueldos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121" y="1725613"/>
            <a:ext cx="7137557" cy="439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68649" y="3090713"/>
            <a:ext cx="2183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/>
              </a:rPr>
              <a:t>Economía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entera</a:t>
            </a:r>
            <a:endParaRPr lang="de-DE" sz="1400" dirty="0"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03899" y="4082451"/>
            <a:ext cx="2183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/>
              </a:rPr>
              <a:t>Empleo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público</a:t>
            </a:r>
            <a:endParaRPr lang="de-DE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0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499" y="367834"/>
            <a:ext cx="5083602" cy="575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251" y="457200"/>
            <a:ext cx="5063319" cy="900113"/>
          </a:xfrm>
        </p:spPr>
        <p:txBody>
          <a:bodyPr/>
          <a:lstStyle/>
          <a:p>
            <a:r>
              <a:rPr lang="de-DE" dirty="0" err="1" smtClean="0"/>
              <a:t>Estructura</a:t>
            </a:r>
            <a:r>
              <a:rPr lang="de-DE" dirty="0" smtClean="0"/>
              <a:t> </a:t>
            </a:r>
            <a:r>
              <a:rPr lang="de-DE" dirty="0" err="1" smtClean="0"/>
              <a:t>demográfica</a:t>
            </a:r>
            <a:r>
              <a:rPr lang="de-DE" dirty="0" smtClean="0"/>
              <a:t> de los </a:t>
            </a:r>
            <a:r>
              <a:rPr lang="de-DE" dirty="0" err="1" smtClean="0"/>
              <a:t>empleados</a:t>
            </a:r>
            <a:r>
              <a:rPr lang="de-DE" dirty="0" smtClean="0"/>
              <a:t> </a:t>
            </a:r>
            <a:r>
              <a:rPr lang="de-DE" dirty="0" err="1" smtClean="0"/>
              <a:t>públicos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1725613"/>
            <a:ext cx="3641701" cy="4249737"/>
          </a:xfrm>
        </p:spPr>
        <p:txBody>
          <a:bodyPr/>
          <a:lstStyle/>
          <a:p>
            <a:r>
              <a:rPr lang="de-DE" dirty="0" err="1" smtClean="0"/>
              <a:t>Resultado</a:t>
            </a:r>
            <a:r>
              <a:rPr lang="de-DE" dirty="0" smtClean="0"/>
              <a:t> de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fuerza</a:t>
            </a:r>
            <a:r>
              <a:rPr lang="de-DE" dirty="0" smtClean="0"/>
              <a:t> </a:t>
            </a:r>
            <a:r>
              <a:rPr lang="de-DE" dirty="0" err="1" smtClean="0"/>
              <a:t>laboral</a:t>
            </a:r>
            <a:r>
              <a:rPr lang="de-DE" dirty="0" smtClean="0"/>
              <a:t> </a:t>
            </a:r>
            <a:r>
              <a:rPr lang="de-DE" dirty="0" err="1" smtClean="0"/>
              <a:t>envejeciendo</a:t>
            </a:r>
            <a:endParaRPr lang="de-DE" dirty="0" smtClean="0"/>
          </a:p>
          <a:p>
            <a:r>
              <a:rPr lang="de-DE" dirty="0" err="1" smtClean="0"/>
              <a:t>Participación</a:t>
            </a:r>
            <a:r>
              <a:rPr lang="de-DE" dirty="0" smtClean="0"/>
              <a:t> </a:t>
            </a:r>
            <a:r>
              <a:rPr lang="de-DE" dirty="0" err="1" smtClean="0"/>
              <a:t>feminina</a:t>
            </a:r>
            <a:endParaRPr lang="de-DE" dirty="0" smtClean="0"/>
          </a:p>
          <a:p>
            <a:pPr lvl="1"/>
            <a:r>
              <a:rPr lang="de-DE" dirty="0" err="1" smtClean="0"/>
              <a:t>Educ</a:t>
            </a:r>
            <a:r>
              <a:rPr lang="de-DE" dirty="0" smtClean="0"/>
              <a:t>. </a:t>
            </a:r>
            <a:r>
              <a:rPr lang="de-DE" dirty="0" err="1" smtClean="0"/>
              <a:t>seg</a:t>
            </a:r>
            <a:r>
              <a:rPr lang="de-DE" dirty="0" smtClean="0"/>
              <a:t>.:    69%</a:t>
            </a:r>
          </a:p>
          <a:p>
            <a:pPr lvl="1"/>
            <a:r>
              <a:rPr lang="de-DE" dirty="0" smtClean="0"/>
              <a:t>… infantil:      97%</a:t>
            </a:r>
          </a:p>
          <a:p>
            <a:pPr lvl="1"/>
            <a:r>
              <a:rPr lang="de-DE" dirty="0" err="1" smtClean="0"/>
              <a:t>Policía</a:t>
            </a:r>
            <a:r>
              <a:rPr lang="de-DE" dirty="0" smtClean="0"/>
              <a:t>:	      24%</a:t>
            </a:r>
          </a:p>
          <a:p>
            <a:r>
              <a:rPr lang="de-DE" dirty="0" smtClean="0"/>
              <a:t>Gender Mainstreaming es </a:t>
            </a:r>
            <a:r>
              <a:rPr lang="de-DE" dirty="0" err="1" smtClean="0"/>
              <a:t>obligatorio</a:t>
            </a:r>
            <a:endParaRPr lang="de-DE" dirty="0" smtClean="0"/>
          </a:p>
          <a:p>
            <a:r>
              <a:rPr lang="de-DE" dirty="0" err="1" smtClean="0"/>
              <a:t>Pocos</a:t>
            </a:r>
            <a:r>
              <a:rPr lang="de-DE" dirty="0" smtClean="0"/>
              <a:t> </a:t>
            </a:r>
            <a:r>
              <a:rPr lang="de-DE" dirty="0" err="1" smtClean="0"/>
              <a:t>imigrantes</a:t>
            </a:r>
            <a:r>
              <a:rPr lang="de-DE" dirty="0" smtClean="0"/>
              <a:t> entre los </a:t>
            </a:r>
            <a:r>
              <a:rPr lang="de-DE" dirty="0" err="1" smtClean="0"/>
              <a:t>funcionarios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920028" y="5271632"/>
            <a:ext cx="27158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 smtClean="0">
                <a:effectLst/>
              </a:rPr>
              <a:t>Mujeres</a:t>
            </a:r>
            <a:r>
              <a:rPr lang="de-DE" sz="1400" dirty="0" smtClean="0">
                <a:effectLst/>
              </a:rPr>
              <a:t> (</a:t>
            </a:r>
            <a:r>
              <a:rPr lang="de-DE" sz="1400" dirty="0" err="1" smtClean="0">
                <a:effectLst/>
              </a:rPr>
              <a:t>empleo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privado</a:t>
            </a:r>
            <a:r>
              <a:rPr lang="de-DE" sz="1400" dirty="0" smtClean="0">
                <a:effectLst/>
              </a:rPr>
              <a:t>)</a:t>
            </a:r>
          </a:p>
          <a:p>
            <a:pPr algn="l"/>
            <a:r>
              <a:rPr lang="de-DE" sz="1400" dirty="0" err="1" smtClean="0">
                <a:effectLst/>
              </a:rPr>
              <a:t>Mujeres</a:t>
            </a:r>
            <a:r>
              <a:rPr lang="de-DE" sz="1400" dirty="0" smtClean="0">
                <a:effectLst/>
              </a:rPr>
              <a:t> (</a:t>
            </a:r>
            <a:r>
              <a:rPr lang="de-DE" sz="1400" dirty="0" err="1" smtClean="0">
                <a:effectLst/>
              </a:rPr>
              <a:t>empleo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público</a:t>
            </a:r>
            <a:r>
              <a:rPr lang="de-DE" sz="1400" dirty="0" smtClean="0">
                <a:effectLst/>
              </a:rPr>
              <a:t>)</a:t>
            </a:r>
            <a:endParaRPr lang="de-DE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Particularidades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1725613"/>
            <a:ext cx="4044310" cy="4249737"/>
          </a:xfrm>
        </p:spPr>
        <p:txBody>
          <a:bodyPr/>
          <a:lstStyle/>
          <a:p>
            <a:r>
              <a:rPr lang="de-DE" dirty="0" smtClean="0"/>
              <a:t>Las </a:t>
            </a:r>
            <a:r>
              <a:rPr lang="de-DE" dirty="0" err="1" smtClean="0"/>
              <a:t>áreas</a:t>
            </a:r>
            <a:r>
              <a:rPr lang="de-DE" dirty="0" smtClean="0"/>
              <a:t> </a:t>
            </a:r>
            <a:r>
              <a:rPr lang="de-DE" dirty="0" err="1" smtClean="0"/>
              <a:t>más</a:t>
            </a:r>
            <a:r>
              <a:rPr lang="de-DE" dirty="0" smtClean="0"/>
              <a:t> </a:t>
            </a:r>
            <a:r>
              <a:rPr lang="de-DE" dirty="0" err="1" smtClean="0"/>
              <a:t>importantes</a:t>
            </a:r>
            <a:r>
              <a:rPr lang="de-DE" dirty="0" smtClean="0"/>
              <a:t> del </a:t>
            </a:r>
            <a:r>
              <a:rPr lang="de-DE" dirty="0" err="1" smtClean="0"/>
              <a:t>servicio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Educación</a:t>
            </a:r>
            <a:r>
              <a:rPr lang="de-DE" dirty="0" smtClean="0"/>
              <a:t>, </a:t>
            </a:r>
            <a:r>
              <a:rPr lang="de-DE" dirty="0" err="1" smtClean="0"/>
              <a:t>seguro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, </a:t>
            </a:r>
            <a:r>
              <a:rPr lang="de-DE" dirty="0" err="1" smtClean="0"/>
              <a:t>seguridad</a:t>
            </a:r>
            <a:r>
              <a:rPr lang="de-DE" dirty="0" smtClean="0"/>
              <a:t> </a:t>
            </a:r>
            <a:r>
              <a:rPr lang="de-DE" dirty="0" err="1" smtClean="0"/>
              <a:t>interna</a:t>
            </a:r>
            <a:r>
              <a:rPr lang="de-DE" dirty="0" smtClean="0"/>
              <a:t> y </a:t>
            </a:r>
            <a:r>
              <a:rPr lang="de-DE" dirty="0" err="1" smtClean="0"/>
              <a:t>externa</a:t>
            </a:r>
            <a:r>
              <a:rPr lang="de-DE" dirty="0" smtClean="0"/>
              <a:t>; </a:t>
            </a:r>
            <a:r>
              <a:rPr lang="de-DE" dirty="0" err="1" smtClean="0"/>
              <a:t>otros</a:t>
            </a:r>
            <a:r>
              <a:rPr lang="de-DE" dirty="0" smtClean="0"/>
              <a:t>: </a:t>
            </a:r>
            <a:r>
              <a:rPr lang="de-DE" dirty="0" err="1" smtClean="0"/>
              <a:t>médicos</a:t>
            </a:r>
            <a:r>
              <a:rPr lang="de-DE" dirty="0" smtClean="0"/>
              <a:t>, </a:t>
            </a:r>
            <a:r>
              <a:rPr lang="de-DE" dirty="0" err="1" smtClean="0"/>
              <a:t>juridiccion</a:t>
            </a:r>
            <a:r>
              <a:rPr lang="de-DE" dirty="0" smtClean="0"/>
              <a:t>, </a:t>
            </a:r>
          </a:p>
          <a:p>
            <a:r>
              <a:rPr lang="de-DE" dirty="0" err="1" smtClean="0"/>
              <a:t>Nivel</a:t>
            </a:r>
            <a:r>
              <a:rPr lang="de-DE" dirty="0" smtClean="0"/>
              <a:t> de </a:t>
            </a:r>
            <a:r>
              <a:rPr lang="de-DE" dirty="0" err="1" smtClean="0"/>
              <a:t>organisation</a:t>
            </a:r>
            <a:r>
              <a:rPr lang="de-DE" dirty="0" smtClean="0"/>
              <a:t> </a:t>
            </a:r>
            <a:r>
              <a:rPr lang="de-DE" dirty="0" err="1" smtClean="0"/>
              <a:t>descentralizado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664" y="2584639"/>
            <a:ext cx="4312057" cy="252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410734" y="5152768"/>
            <a:ext cx="1294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 smtClean="0">
                <a:effectLst/>
              </a:rPr>
              <a:t>Estados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federales</a:t>
            </a:r>
            <a:endParaRPr lang="de-DE" sz="1400" dirty="0"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39903" y="3797091"/>
            <a:ext cx="1294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 smtClean="0">
                <a:effectLst/>
              </a:rPr>
              <a:t>Municipali-dades</a:t>
            </a:r>
            <a:endParaRPr lang="de-DE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Particularidades</a:t>
            </a:r>
            <a:r>
              <a:rPr lang="de-DE" dirty="0"/>
              <a:t>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1725613"/>
            <a:ext cx="3300507" cy="4249737"/>
          </a:xfrm>
        </p:spPr>
        <p:txBody>
          <a:bodyPr/>
          <a:lstStyle/>
          <a:p>
            <a:r>
              <a:rPr lang="de-DE" dirty="0" err="1" smtClean="0"/>
              <a:t>Esquéma</a:t>
            </a:r>
            <a:r>
              <a:rPr lang="de-DE" dirty="0" smtClean="0"/>
              <a:t> de </a:t>
            </a:r>
            <a:r>
              <a:rPr lang="de-DE" dirty="0" err="1" smtClean="0"/>
              <a:t>jerarchía</a:t>
            </a:r>
            <a:endParaRPr lang="de-DE" dirty="0"/>
          </a:p>
          <a:p>
            <a:pPr lvl="1"/>
            <a:r>
              <a:rPr lang="de-DE" dirty="0" err="1" smtClean="0"/>
              <a:t>Funcionarios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públicos</a:t>
            </a:r>
            <a:endParaRPr lang="de-DE" dirty="0" smtClean="0"/>
          </a:p>
          <a:p>
            <a:pPr lvl="1"/>
            <a:r>
              <a:rPr lang="de-DE" dirty="0" err="1" smtClean="0"/>
              <a:t>Asalariados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públicos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958" y="2326945"/>
            <a:ext cx="5822947" cy="371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639636" y="2177557"/>
            <a:ext cx="1294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 smtClean="0">
                <a:effectLst/>
              </a:rPr>
              <a:t>Funcionarios</a:t>
            </a:r>
            <a:r>
              <a:rPr lang="de-DE" sz="1400" dirty="0" smtClean="0">
                <a:effectLst/>
              </a:rPr>
              <a:t>/</a:t>
            </a:r>
            <a:br>
              <a:rPr lang="de-DE" sz="1400" dirty="0" smtClean="0">
                <a:effectLst/>
              </a:rPr>
            </a:br>
            <a:r>
              <a:rPr lang="de-DE" sz="1400" dirty="0" err="1" smtClean="0">
                <a:effectLst/>
              </a:rPr>
              <a:t>juezes</a:t>
            </a:r>
            <a:endParaRPr lang="de-DE" sz="1400" dirty="0"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08143" y="5148220"/>
            <a:ext cx="1294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 smtClean="0">
                <a:effectLst/>
              </a:rPr>
              <a:t>Asalariados</a:t>
            </a:r>
            <a:endParaRPr lang="de-DE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4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Particularidades</a:t>
            </a:r>
            <a:r>
              <a:rPr lang="de-DE" dirty="0"/>
              <a:t> </a:t>
            </a:r>
            <a:r>
              <a:rPr lang="de-DE" dirty="0" smtClean="0"/>
              <a:t>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Funcionarios</a:t>
            </a:r>
            <a:r>
              <a:rPr lang="de-DE" dirty="0" smtClean="0"/>
              <a:t> </a:t>
            </a:r>
            <a:r>
              <a:rPr lang="de-DE" dirty="0" err="1" smtClean="0"/>
              <a:t>públicos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„</a:t>
            </a:r>
            <a:r>
              <a:rPr lang="de-DE" dirty="0" err="1" smtClean="0"/>
              <a:t>alimentados</a:t>
            </a:r>
            <a:r>
              <a:rPr lang="de-DE" dirty="0" smtClean="0"/>
              <a:t>“</a:t>
            </a:r>
          </a:p>
          <a:p>
            <a:pPr lvl="1"/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funcionario</a:t>
            </a:r>
            <a:r>
              <a:rPr lang="de-DE" dirty="0" smtClean="0"/>
              <a:t> es </a:t>
            </a:r>
            <a:r>
              <a:rPr lang="de-DE" dirty="0" err="1" smtClean="0"/>
              <a:t>sumamente</a:t>
            </a:r>
            <a:r>
              <a:rPr lang="de-DE" dirty="0" smtClean="0"/>
              <a:t> </a:t>
            </a:r>
            <a:r>
              <a:rPr lang="de-DE" b="1" dirty="0" smtClean="0"/>
              <a:t>fiel</a:t>
            </a:r>
            <a:r>
              <a:rPr lang="de-DE" dirty="0" smtClean="0"/>
              <a:t> </a:t>
            </a:r>
            <a:r>
              <a:rPr lang="de-DE" dirty="0" err="1" smtClean="0"/>
              <a:t>frente</a:t>
            </a:r>
            <a:r>
              <a:rPr lang="de-DE" dirty="0" smtClean="0"/>
              <a:t> al </a:t>
            </a:r>
            <a:r>
              <a:rPr lang="de-DE" dirty="0" err="1" smtClean="0"/>
              <a:t>estado</a:t>
            </a:r>
            <a:r>
              <a:rPr lang="de-DE" dirty="0" smtClean="0"/>
              <a:t> y </a:t>
            </a:r>
            <a:r>
              <a:rPr lang="de-DE" dirty="0" err="1" smtClean="0"/>
              <a:t>disfrute</a:t>
            </a:r>
            <a:r>
              <a:rPr lang="de-DE" dirty="0" smtClean="0"/>
              <a:t> en </a:t>
            </a:r>
            <a:r>
              <a:rPr lang="de-DE" dirty="0" err="1"/>
              <a:t>cambio</a:t>
            </a:r>
            <a:r>
              <a:rPr lang="de-DE" dirty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seguridad</a:t>
            </a:r>
            <a:r>
              <a:rPr lang="de-DE" dirty="0" smtClean="0"/>
              <a:t> material</a:t>
            </a:r>
          </a:p>
          <a:p>
            <a:pPr lvl="1"/>
            <a:r>
              <a:rPr lang="de-DE" dirty="0" err="1" smtClean="0"/>
              <a:t>Derecho</a:t>
            </a:r>
            <a:r>
              <a:rPr lang="de-DE" dirty="0" smtClean="0"/>
              <a:t> a </a:t>
            </a:r>
            <a:r>
              <a:rPr lang="de-DE" dirty="0" err="1" smtClean="0"/>
              <a:t>organisation</a:t>
            </a:r>
            <a:r>
              <a:rPr lang="de-DE" dirty="0" smtClean="0"/>
              <a:t>, </a:t>
            </a:r>
            <a:r>
              <a:rPr lang="de-DE" dirty="0" err="1" smtClean="0"/>
              <a:t>pero</a:t>
            </a:r>
            <a:r>
              <a:rPr lang="de-DE" dirty="0" smtClean="0"/>
              <a:t> </a:t>
            </a:r>
            <a:r>
              <a:rPr lang="de-DE" dirty="0" err="1" smtClean="0"/>
              <a:t>ningún</a:t>
            </a:r>
            <a:r>
              <a:rPr lang="de-DE" dirty="0" smtClean="0"/>
              <a:t> </a:t>
            </a:r>
            <a:r>
              <a:rPr lang="de-DE" dirty="0" err="1" smtClean="0"/>
              <a:t>derecho</a:t>
            </a:r>
            <a:r>
              <a:rPr lang="de-DE" dirty="0" smtClean="0"/>
              <a:t> a la </a:t>
            </a:r>
            <a:r>
              <a:rPr lang="de-DE" dirty="0" err="1" smtClean="0"/>
              <a:t>huelga</a:t>
            </a:r>
            <a:endParaRPr lang="de-DE" dirty="0"/>
          </a:p>
          <a:p>
            <a:pPr lvl="1"/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estado</a:t>
            </a:r>
            <a:r>
              <a:rPr lang="de-DE" dirty="0" smtClean="0"/>
              <a:t> se </a:t>
            </a:r>
            <a:r>
              <a:rPr lang="de-DE" b="1" dirty="0" err="1" smtClean="0"/>
              <a:t>cuida</a:t>
            </a:r>
            <a:r>
              <a:rPr lang="de-DE" dirty="0" smtClean="0"/>
              <a:t> a </a:t>
            </a:r>
            <a:r>
              <a:rPr lang="de-DE" dirty="0" err="1" smtClean="0"/>
              <a:t>sus</a:t>
            </a:r>
            <a:r>
              <a:rPr lang="de-DE" dirty="0" smtClean="0"/>
              <a:t> </a:t>
            </a:r>
            <a:r>
              <a:rPr lang="de-DE" dirty="0" err="1" smtClean="0"/>
              <a:t>servientes</a:t>
            </a:r>
            <a:endParaRPr lang="de-DE" dirty="0" smtClean="0"/>
          </a:p>
          <a:p>
            <a:pPr lvl="1"/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estado</a:t>
            </a:r>
            <a:r>
              <a:rPr lang="de-DE" dirty="0" smtClean="0"/>
              <a:t> </a:t>
            </a:r>
            <a:r>
              <a:rPr lang="de-DE" b="1" dirty="0" err="1" smtClean="0"/>
              <a:t>procura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alimentación</a:t>
            </a:r>
            <a:r>
              <a:rPr lang="de-DE" dirty="0" smtClean="0"/>
              <a:t> </a:t>
            </a:r>
            <a:r>
              <a:rPr lang="de-DE" dirty="0" err="1" smtClean="0"/>
              <a:t>decente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nivel</a:t>
            </a:r>
            <a:r>
              <a:rPr lang="de-DE" dirty="0" smtClean="0"/>
              <a:t> de </a:t>
            </a:r>
            <a:r>
              <a:rPr lang="de-DE" dirty="0" err="1" smtClean="0"/>
              <a:t>educación</a:t>
            </a:r>
            <a:r>
              <a:rPr lang="de-DE" dirty="0" smtClean="0"/>
              <a:t> de los </a:t>
            </a:r>
            <a:r>
              <a:rPr lang="de-DE" dirty="0" err="1" smtClean="0"/>
              <a:t>funcionarios</a:t>
            </a:r>
            <a:r>
              <a:rPr lang="de-DE" dirty="0" smtClean="0"/>
              <a:t> y </a:t>
            </a:r>
            <a:r>
              <a:rPr lang="de-DE" dirty="0" err="1" smtClean="0"/>
              <a:t>suficiente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imposibilitar</a:t>
            </a:r>
            <a:r>
              <a:rPr lang="de-DE" dirty="0" smtClean="0"/>
              <a:t> </a:t>
            </a:r>
            <a:r>
              <a:rPr lang="de-DE" dirty="0" err="1" smtClean="0"/>
              <a:t>corrupción</a:t>
            </a:r>
            <a:endParaRPr lang="de-DE" dirty="0" smtClean="0"/>
          </a:p>
          <a:p>
            <a:pPr lvl="1"/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nivel</a:t>
            </a:r>
            <a:r>
              <a:rPr lang="de-DE" dirty="0" smtClean="0"/>
              <a:t> de </a:t>
            </a:r>
            <a:r>
              <a:rPr lang="de-DE" dirty="0" err="1" smtClean="0"/>
              <a:t>sueldos</a:t>
            </a:r>
            <a:r>
              <a:rPr lang="de-DE" dirty="0" smtClean="0"/>
              <a:t> se </a:t>
            </a:r>
            <a:r>
              <a:rPr lang="de-DE" dirty="0" err="1" smtClean="0"/>
              <a:t>orienta</a:t>
            </a:r>
            <a:r>
              <a:rPr lang="de-DE" dirty="0" smtClean="0"/>
              <a:t> en los </a:t>
            </a:r>
            <a:r>
              <a:rPr lang="de-DE" dirty="0" err="1" smtClean="0"/>
              <a:t>desarollos</a:t>
            </a:r>
            <a:r>
              <a:rPr lang="de-DE" dirty="0"/>
              <a:t> </a:t>
            </a:r>
            <a:r>
              <a:rPr lang="de-DE" dirty="0" smtClean="0"/>
              <a:t>de los </a:t>
            </a:r>
            <a:r>
              <a:rPr lang="de-DE" dirty="0" err="1" smtClean="0"/>
              <a:t>sueldos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mercado</a:t>
            </a:r>
            <a:r>
              <a:rPr lang="de-DE" dirty="0" smtClean="0"/>
              <a:t> </a:t>
            </a:r>
            <a:r>
              <a:rPr lang="de-DE" dirty="0" err="1" smtClean="0"/>
              <a:t>laboral</a:t>
            </a:r>
            <a:r>
              <a:rPr lang="de-DE" dirty="0" smtClean="0"/>
              <a:t> (</a:t>
            </a:r>
            <a:r>
              <a:rPr lang="de-DE" dirty="0" err="1" smtClean="0"/>
              <a:t>admitamente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</a:t>
            </a:r>
            <a:r>
              <a:rPr lang="de-DE" dirty="0" err="1" smtClean="0"/>
              <a:t>algún</a:t>
            </a:r>
            <a:r>
              <a:rPr lang="de-DE" dirty="0" smtClean="0"/>
              <a:t> </a:t>
            </a:r>
            <a:r>
              <a:rPr lang="de-DE" dirty="0" err="1" smtClean="0"/>
              <a:t>retraso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En </a:t>
            </a:r>
            <a:r>
              <a:rPr lang="de-DE" dirty="0" err="1" smtClean="0"/>
              <a:t>Alemania</a:t>
            </a:r>
            <a:r>
              <a:rPr lang="de-DE" dirty="0" smtClean="0"/>
              <a:t>: Los </a:t>
            </a:r>
            <a:r>
              <a:rPr lang="de-DE" dirty="0" err="1" smtClean="0"/>
              <a:t>funcionarios</a:t>
            </a:r>
            <a:r>
              <a:rPr lang="de-DE" dirty="0" smtClean="0"/>
              <a:t> </a:t>
            </a:r>
            <a:r>
              <a:rPr lang="de-DE" dirty="0" err="1" smtClean="0"/>
              <a:t>prefieren</a:t>
            </a:r>
            <a:r>
              <a:rPr lang="de-DE" dirty="0" smtClean="0"/>
              <a:t> la </a:t>
            </a:r>
            <a:r>
              <a:rPr lang="de-DE" dirty="0" err="1" smtClean="0"/>
              <a:t>alimentación</a:t>
            </a:r>
            <a:r>
              <a:rPr lang="de-DE" dirty="0" smtClean="0"/>
              <a:t> </a:t>
            </a:r>
            <a:r>
              <a:rPr lang="de-DE" dirty="0" err="1" smtClean="0"/>
              <a:t>moderada</a:t>
            </a:r>
            <a:r>
              <a:rPr lang="de-DE" dirty="0" smtClean="0"/>
              <a:t> a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sueldo</a:t>
            </a:r>
            <a:r>
              <a:rPr lang="de-DE" dirty="0" smtClean="0"/>
              <a:t> </a:t>
            </a:r>
            <a:r>
              <a:rPr lang="de-DE" dirty="0" err="1" smtClean="0"/>
              <a:t>alto</a:t>
            </a:r>
            <a:r>
              <a:rPr lang="de-DE" dirty="0" smtClean="0"/>
              <a:t> </a:t>
            </a:r>
            <a:r>
              <a:rPr lang="de-DE" dirty="0" err="1" smtClean="0"/>
              <a:t>inseguro</a:t>
            </a:r>
            <a:r>
              <a:rPr lang="de-DE" dirty="0" smtClean="0"/>
              <a:t> en la </a:t>
            </a:r>
            <a:r>
              <a:rPr lang="de-DE" dirty="0" err="1" smtClean="0"/>
              <a:t>economía</a:t>
            </a:r>
            <a:r>
              <a:rPr lang="de-DE" dirty="0" smtClean="0"/>
              <a:t> </a:t>
            </a:r>
            <a:r>
              <a:rPr lang="de-DE" dirty="0" err="1" smtClean="0"/>
              <a:t>privada</a:t>
            </a:r>
            <a:endParaRPr lang="de-DE" dirty="0" smtClean="0"/>
          </a:p>
          <a:p>
            <a:pPr lvl="1"/>
            <a:r>
              <a:rPr lang="de-DE" dirty="0" err="1" smtClean="0"/>
              <a:t>Mecanísmo</a:t>
            </a:r>
            <a:r>
              <a:rPr lang="de-DE" dirty="0" smtClean="0"/>
              <a:t> de </a:t>
            </a:r>
            <a:r>
              <a:rPr lang="de-DE" dirty="0" err="1" smtClean="0"/>
              <a:t>selección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típo</a:t>
            </a:r>
            <a:r>
              <a:rPr lang="de-DE" dirty="0" smtClean="0"/>
              <a:t> del </a:t>
            </a:r>
            <a:r>
              <a:rPr lang="de-DE" dirty="0" err="1" smtClean="0"/>
              <a:t>funcionario</a:t>
            </a:r>
            <a:r>
              <a:rPr lang="de-DE" dirty="0" smtClean="0"/>
              <a:t> </a:t>
            </a:r>
            <a:r>
              <a:rPr lang="de-DE" b="1" dirty="0" err="1" smtClean="0"/>
              <a:t>averso</a:t>
            </a:r>
            <a:r>
              <a:rPr lang="de-DE" b="1" dirty="0" smtClean="0"/>
              <a:t> als </a:t>
            </a:r>
            <a:r>
              <a:rPr lang="de-DE" b="1" dirty="0" err="1" smtClean="0"/>
              <a:t>riesgo</a:t>
            </a:r>
            <a:endParaRPr lang="de-DE" b="1" dirty="0" smtClean="0"/>
          </a:p>
          <a:p>
            <a:pPr lvl="1"/>
            <a:r>
              <a:rPr lang="de-DE" dirty="0" smtClean="0"/>
              <a:t>… y en Costa Rica 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90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01" y="-5940"/>
            <a:ext cx="9000699" cy="719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66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Particularidades</a:t>
            </a:r>
            <a:r>
              <a:rPr lang="de-DE" dirty="0"/>
              <a:t> </a:t>
            </a:r>
            <a:r>
              <a:rPr lang="de-DE" dirty="0" smtClean="0"/>
              <a:t>IV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 </a:t>
            </a:r>
            <a:r>
              <a:rPr lang="de-DE" dirty="0" err="1" smtClean="0"/>
              <a:t>confesión</a:t>
            </a:r>
            <a:r>
              <a:rPr lang="de-DE" dirty="0" smtClean="0"/>
              <a:t> de los </a:t>
            </a:r>
            <a:r>
              <a:rPr lang="de-DE" dirty="0" err="1" smtClean="0"/>
              <a:t>funcionarios</a:t>
            </a:r>
            <a:r>
              <a:rPr lang="de-DE" dirty="0" smtClean="0"/>
              <a:t> al </a:t>
            </a:r>
            <a:r>
              <a:rPr lang="de-DE" dirty="0" err="1" smtClean="0"/>
              <a:t>estado</a:t>
            </a:r>
            <a:r>
              <a:rPr lang="de-DE" dirty="0" smtClean="0"/>
              <a:t> </a:t>
            </a:r>
            <a:r>
              <a:rPr lang="de-DE" dirty="0"/>
              <a:t>liberal-</a:t>
            </a:r>
            <a:r>
              <a:rPr lang="de-DE" dirty="0" err="1"/>
              <a:t>democrático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Tiene</a:t>
            </a:r>
            <a:r>
              <a:rPr lang="de-DE" dirty="0"/>
              <a:t> </a:t>
            </a:r>
            <a:r>
              <a:rPr lang="de-DE" dirty="0" err="1"/>
              <a:t>sus</a:t>
            </a:r>
            <a:r>
              <a:rPr lang="de-DE" dirty="0"/>
              <a:t> </a:t>
            </a:r>
            <a:r>
              <a:rPr lang="de-DE" dirty="0" err="1"/>
              <a:t>raízes</a:t>
            </a:r>
            <a:r>
              <a:rPr lang="de-DE" dirty="0"/>
              <a:t> en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 smtClean="0"/>
              <a:t>altercado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fascismo</a:t>
            </a:r>
            <a:r>
              <a:rPr lang="de-DE" dirty="0"/>
              <a:t> </a:t>
            </a:r>
            <a:r>
              <a:rPr lang="de-DE" dirty="0" err="1"/>
              <a:t>después</a:t>
            </a:r>
            <a:r>
              <a:rPr lang="de-DE" dirty="0"/>
              <a:t> de la </a:t>
            </a:r>
            <a:r>
              <a:rPr lang="de-DE" dirty="0" err="1"/>
              <a:t>seg</a:t>
            </a:r>
            <a:r>
              <a:rPr lang="de-DE" dirty="0"/>
              <a:t>. </a:t>
            </a:r>
            <a:r>
              <a:rPr lang="de-DE" dirty="0" err="1" smtClean="0"/>
              <a:t>guerra</a:t>
            </a:r>
            <a:r>
              <a:rPr lang="de-DE" dirty="0" smtClean="0"/>
              <a:t> </a:t>
            </a:r>
            <a:r>
              <a:rPr lang="de-DE" dirty="0" err="1" smtClean="0"/>
              <a:t>mundial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smtClean="0"/>
              <a:t>Esa </a:t>
            </a:r>
            <a:r>
              <a:rPr lang="de-DE" dirty="0" err="1" smtClean="0"/>
              <a:t>confesión</a:t>
            </a:r>
            <a:r>
              <a:rPr lang="de-DE" dirty="0" smtClean="0"/>
              <a:t> </a:t>
            </a:r>
            <a:r>
              <a:rPr lang="de-DE" dirty="0" err="1" smtClean="0"/>
              <a:t>ganó</a:t>
            </a:r>
            <a:r>
              <a:rPr lang="de-DE" dirty="0" smtClean="0"/>
              <a:t> </a:t>
            </a:r>
            <a:r>
              <a:rPr lang="de-DE" dirty="0" err="1"/>
              <a:t>nueva</a:t>
            </a:r>
            <a:r>
              <a:rPr lang="de-DE" dirty="0"/>
              <a:t> </a:t>
            </a:r>
            <a:r>
              <a:rPr lang="de-DE" dirty="0" err="1"/>
              <a:t>importancia</a:t>
            </a:r>
            <a:r>
              <a:rPr lang="de-DE" dirty="0"/>
              <a:t> en los </a:t>
            </a:r>
            <a:r>
              <a:rPr lang="de-DE" dirty="0" err="1"/>
              <a:t>anhos</a:t>
            </a:r>
            <a:r>
              <a:rPr lang="de-DE" dirty="0"/>
              <a:t> 70 </a:t>
            </a:r>
            <a:r>
              <a:rPr lang="de-DE" dirty="0" err="1" smtClean="0"/>
              <a:t>frente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smtClean="0"/>
              <a:t>los </a:t>
            </a:r>
            <a:r>
              <a:rPr lang="de-DE" dirty="0" err="1" smtClean="0"/>
              <a:t>movimientos</a:t>
            </a:r>
            <a:r>
              <a:rPr lang="de-DE" dirty="0" smtClean="0"/>
              <a:t> </a:t>
            </a:r>
            <a:r>
              <a:rPr lang="de-DE" dirty="0" err="1" smtClean="0"/>
              <a:t>estudiantiles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formularon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propósito</a:t>
            </a:r>
            <a:r>
              <a:rPr lang="de-DE" dirty="0" smtClean="0"/>
              <a:t> de </a:t>
            </a:r>
            <a:r>
              <a:rPr lang="de-DE" dirty="0" err="1" smtClean="0"/>
              <a:t>infiltrar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endParaRPr lang="de-DE" dirty="0"/>
          </a:p>
          <a:p>
            <a:pPr lvl="1"/>
            <a:r>
              <a:rPr lang="de-DE" dirty="0" err="1"/>
              <a:t>Nuevos</a:t>
            </a:r>
            <a:r>
              <a:rPr lang="de-DE" dirty="0"/>
              <a:t> </a:t>
            </a:r>
            <a:r>
              <a:rPr lang="de-DE" dirty="0" err="1"/>
              <a:t>desafíos</a:t>
            </a:r>
            <a:r>
              <a:rPr lang="de-DE" dirty="0"/>
              <a:t> </a:t>
            </a:r>
            <a:r>
              <a:rPr lang="de-DE" dirty="0" err="1"/>
              <a:t>para</a:t>
            </a:r>
            <a:r>
              <a:rPr lang="de-DE" dirty="0"/>
              <a:t> la </a:t>
            </a:r>
            <a:r>
              <a:rPr lang="de-DE" dirty="0" err="1" smtClean="0"/>
              <a:t>fidelidad</a:t>
            </a:r>
            <a:r>
              <a:rPr lang="de-DE" dirty="0" smtClean="0"/>
              <a:t> de los </a:t>
            </a:r>
            <a:r>
              <a:rPr lang="de-DE" dirty="0" err="1" smtClean="0"/>
              <a:t>funcionarios</a:t>
            </a:r>
            <a:r>
              <a:rPr lang="de-DE" dirty="0" smtClean="0"/>
              <a:t> a </a:t>
            </a:r>
            <a:r>
              <a:rPr lang="de-DE" dirty="0"/>
              <a:t>la </a:t>
            </a:r>
            <a:r>
              <a:rPr lang="de-DE" dirty="0" err="1"/>
              <a:t>constitución</a:t>
            </a:r>
            <a:r>
              <a:rPr lang="de-DE" dirty="0"/>
              <a:t> </a:t>
            </a:r>
            <a:r>
              <a:rPr lang="de-DE" dirty="0" err="1" smtClean="0"/>
              <a:t>surgían</a:t>
            </a:r>
            <a:r>
              <a:rPr lang="de-DE" dirty="0" smtClean="0"/>
              <a:t> </a:t>
            </a:r>
            <a:r>
              <a:rPr lang="de-DE" dirty="0" err="1" smtClean="0"/>
              <a:t>durante</a:t>
            </a:r>
            <a:r>
              <a:rPr lang="de-DE" dirty="0" smtClean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proceso</a:t>
            </a:r>
            <a:r>
              <a:rPr lang="de-DE" dirty="0"/>
              <a:t> de la </a:t>
            </a:r>
            <a:r>
              <a:rPr lang="de-DE" dirty="0" err="1"/>
              <a:t>reunificación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681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Importancia</a:t>
            </a:r>
            <a:r>
              <a:rPr lang="de-DE" dirty="0" smtClean="0"/>
              <a:t> </a:t>
            </a:r>
            <a:r>
              <a:rPr lang="de-DE" dirty="0" err="1" smtClean="0"/>
              <a:t>relativa</a:t>
            </a:r>
            <a:r>
              <a:rPr lang="de-DE" dirty="0" smtClean="0"/>
              <a:t> de los </a:t>
            </a:r>
            <a:r>
              <a:rPr lang="de-DE" dirty="0" err="1" smtClean="0"/>
              <a:t>funcionarios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Crecimiento</a:t>
            </a:r>
            <a:r>
              <a:rPr lang="de-DE" dirty="0" smtClean="0"/>
              <a:t> de la </a:t>
            </a:r>
            <a:r>
              <a:rPr lang="de-DE" dirty="0" err="1" smtClean="0"/>
              <a:t>importancia</a:t>
            </a:r>
            <a:r>
              <a:rPr lang="de-DE" dirty="0" smtClean="0"/>
              <a:t> de los </a:t>
            </a:r>
            <a:r>
              <a:rPr lang="de-DE" dirty="0" err="1" smtClean="0"/>
              <a:t>funcionarios</a:t>
            </a:r>
            <a:r>
              <a:rPr lang="de-DE" dirty="0" smtClean="0"/>
              <a:t> en </a:t>
            </a:r>
            <a:r>
              <a:rPr lang="de-DE" dirty="0" err="1" smtClean="0"/>
              <a:t>relación</a:t>
            </a:r>
            <a:r>
              <a:rPr lang="de-DE" dirty="0" smtClean="0"/>
              <a:t> a los </a:t>
            </a:r>
            <a:r>
              <a:rPr lang="de-DE" dirty="0" err="1" smtClean="0"/>
              <a:t>asalariados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340" y="2317626"/>
            <a:ext cx="6048660" cy="380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44204" y="5491594"/>
            <a:ext cx="21959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 smtClean="0">
                <a:effectLst/>
              </a:rPr>
              <a:t>Funcionarios</a:t>
            </a:r>
            <a:r>
              <a:rPr lang="de-DE" sz="1400" dirty="0" smtClean="0">
                <a:effectLst/>
              </a:rPr>
              <a:t>/</a:t>
            </a:r>
            <a:r>
              <a:rPr lang="de-DE" sz="1400" dirty="0" err="1" smtClean="0">
                <a:effectLst/>
              </a:rPr>
              <a:t>juezes</a:t>
            </a:r>
            <a:endParaRPr lang="de-DE" sz="1400" dirty="0"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09900" y="5501336"/>
            <a:ext cx="21959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 smtClean="0">
                <a:effectLst/>
              </a:rPr>
              <a:t>Asalariados</a:t>
            </a:r>
            <a:endParaRPr lang="de-DE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3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Panorama de </a:t>
            </a:r>
            <a:r>
              <a:rPr lang="de-DE" dirty="0" err="1" smtClean="0"/>
              <a:t>preguntas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 </a:t>
            </a:r>
            <a:r>
              <a:rPr lang="de-DE" dirty="0" err="1" smtClean="0"/>
              <a:t>qué</a:t>
            </a:r>
            <a:r>
              <a:rPr lang="de-DE" dirty="0" smtClean="0"/>
              <a:t> </a:t>
            </a:r>
            <a:r>
              <a:rPr lang="de-DE" dirty="0" err="1" smtClean="0"/>
              <a:t>orígen</a:t>
            </a:r>
            <a:r>
              <a:rPr lang="de-DE" dirty="0" smtClean="0"/>
              <a:t> </a:t>
            </a:r>
            <a:r>
              <a:rPr lang="de-DE" dirty="0" err="1" smtClean="0"/>
              <a:t>histórico</a:t>
            </a:r>
            <a:r>
              <a:rPr lang="de-DE" dirty="0" smtClean="0"/>
              <a:t> </a:t>
            </a:r>
            <a:r>
              <a:rPr lang="de-DE" dirty="0" err="1" smtClean="0"/>
              <a:t>proviene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in </a:t>
            </a:r>
            <a:r>
              <a:rPr lang="de-DE" dirty="0" err="1" smtClean="0"/>
              <a:t>Alemania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Cómo</a:t>
            </a:r>
            <a:r>
              <a:rPr lang="de-DE" dirty="0" smtClean="0"/>
              <a:t> se </a:t>
            </a:r>
            <a:r>
              <a:rPr lang="de-DE" dirty="0" err="1" smtClean="0"/>
              <a:t>ven</a:t>
            </a:r>
            <a:r>
              <a:rPr lang="de-DE" dirty="0" smtClean="0"/>
              <a:t> las </a:t>
            </a:r>
            <a:r>
              <a:rPr lang="de-DE" dirty="0" err="1" smtClean="0"/>
              <a:t>tendencies</a:t>
            </a:r>
            <a:r>
              <a:rPr lang="de-DE" dirty="0" smtClean="0"/>
              <a:t> </a:t>
            </a:r>
            <a:r>
              <a:rPr lang="de-DE" dirty="0" err="1" smtClean="0"/>
              <a:t>actuales</a:t>
            </a:r>
            <a:r>
              <a:rPr lang="de-DE" dirty="0" smtClean="0"/>
              <a:t> y ante </a:t>
            </a:r>
            <a:r>
              <a:rPr lang="de-DE" dirty="0" err="1" smtClean="0"/>
              <a:t>qué</a:t>
            </a:r>
            <a:r>
              <a:rPr lang="de-DE" dirty="0" smtClean="0"/>
              <a:t> </a:t>
            </a:r>
            <a:r>
              <a:rPr lang="de-DE" dirty="0" err="1" smtClean="0"/>
              <a:t>fondo</a:t>
            </a:r>
            <a:r>
              <a:rPr lang="de-DE" dirty="0" smtClean="0"/>
              <a:t> </a:t>
            </a:r>
            <a:r>
              <a:rPr lang="de-DE" dirty="0" err="1" smtClean="0"/>
              <a:t>económico</a:t>
            </a:r>
            <a:r>
              <a:rPr lang="de-DE" dirty="0" smtClean="0"/>
              <a:t> </a:t>
            </a:r>
            <a:r>
              <a:rPr lang="de-DE" dirty="0" err="1" smtClean="0"/>
              <a:t>transcurren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Cuáles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los </a:t>
            </a:r>
            <a:r>
              <a:rPr lang="de-DE" dirty="0" err="1" smtClean="0"/>
              <a:t>particularidades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en </a:t>
            </a:r>
            <a:r>
              <a:rPr lang="de-DE" dirty="0" err="1" smtClean="0"/>
              <a:t>Alemania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Qué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los </a:t>
            </a:r>
            <a:r>
              <a:rPr lang="de-DE" dirty="0" err="1" smtClean="0"/>
              <a:t>logros</a:t>
            </a:r>
            <a:r>
              <a:rPr lang="de-DE" dirty="0" smtClean="0"/>
              <a:t>, </a:t>
            </a:r>
            <a:r>
              <a:rPr lang="de-DE" dirty="0" err="1" smtClean="0"/>
              <a:t>cuáles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los </a:t>
            </a:r>
            <a:r>
              <a:rPr lang="de-DE" dirty="0" err="1" smtClean="0"/>
              <a:t>desafíos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Sobra</a:t>
            </a:r>
            <a:r>
              <a:rPr lang="de-DE" dirty="0" smtClean="0"/>
              <a:t> </a:t>
            </a:r>
            <a:r>
              <a:rPr lang="de-DE" dirty="0" err="1" smtClean="0"/>
              <a:t>finalmente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recomendación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346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Desafíos</a:t>
            </a:r>
            <a:r>
              <a:rPr lang="de-DE" dirty="0" smtClean="0"/>
              <a:t> </a:t>
            </a:r>
            <a:r>
              <a:rPr lang="de-DE" dirty="0" err="1" smtClean="0"/>
              <a:t>contemporáneos</a:t>
            </a:r>
            <a:r>
              <a:rPr lang="de-DE" dirty="0" smtClean="0"/>
              <a:t> y </a:t>
            </a:r>
            <a:r>
              <a:rPr lang="de-DE" dirty="0" err="1" smtClean="0"/>
              <a:t>futuros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Desarollo</a:t>
            </a:r>
            <a:r>
              <a:rPr lang="de-DE" dirty="0" smtClean="0"/>
              <a:t> </a:t>
            </a:r>
            <a:r>
              <a:rPr lang="de-DE" dirty="0" err="1" smtClean="0"/>
              <a:t>demográfico</a:t>
            </a:r>
            <a:r>
              <a:rPr lang="de-DE" dirty="0" smtClean="0"/>
              <a:t> en </a:t>
            </a:r>
            <a:r>
              <a:rPr lang="de-DE" dirty="0" err="1" smtClean="0"/>
              <a:t>Alemania</a:t>
            </a:r>
            <a:endParaRPr lang="de-DE" dirty="0" smtClean="0"/>
          </a:p>
          <a:p>
            <a:r>
              <a:rPr lang="de-DE" dirty="0" smtClean="0"/>
              <a:t>Los </a:t>
            </a:r>
            <a:r>
              <a:rPr lang="de-DE" dirty="0" err="1" smtClean="0"/>
              <a:t>empleados</a:t>
            </a:r>
            <a:r>
              <a:rPr lang="de-DE" dirty="0" smtClean="0"/>
              <a:t> </a:t>
            </a:r>
            <a:r>
              <a:rPr lang="de-DE" dirty="0" err="1" smtClean="0"/>
              <a:t>públicos</a:t>
            </a:r>
            <a:r>
              <a:rPr lang="de-DE" dirty="0" smtClean="0"/>
              <a:t> </a:t>
            </a:r>
            <a:r>
              <a:rPr lang="de-DE" dirty="0" err="1" smtClean="0"/>
              <a:t>deben</a:t>
            </a:r>
            <a:r>
              <a:rPr lang="de-DE" dirty="0" smtClean="0"/>
              <a:t> </a:t>
            </a:r>
            <a:r>
              <a:rPr lang="de-DE" dirty="0" err="1" smtClean="0"/>
              <a:t>obtenir</a:t>
            </a:r>
            <a:r>
              <a:rPr lang="de-DE" dirty="0" smtClean="0"/>
              <a:t> </a:t>
            </a:r>
            <a:r>
              <a:rPr lang="de-DE" dirty="0" err="1" smtClean="0"/>
              <a:t>competencias</a:t>
            </a:r>
            <a:r>
              <a:rPr lang="de-DE" dirty="0" smtClean="0"/>
              <a:t> </a:t>
            </a:r>
            <a:r>
              <a:rPr lang="de-DE" dirty="0" err="1" smtClean="0"/>
              <a:t>interculturales</a:t>
            </a:r>
            <a:endParaRPr lang="de-DE" dirty="0" smtClean="0"/>
          </a:p>
          <a:p>
            <a:r>
              <a:rPr lang="de-DE" dirty="0" err="1" smtClean="0"/>
              <a:t>Llegar</a:t>
            </a:r>
            <a:r>
              <a:rPr lang="de-DE" dirty="0" smtClean="0"/>
              <a:t> a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composición</a:t>
            </a:r>
            <a:r>
              <a:rPr lang="de-DE" dirty="0" smtClean="0"/>
              <a:t> </a:t>
            </a:r>
            <a:r>
              <a:rPr lang="de-DE" dirty="0" err="1" smtClean="0"/>
              <a:t>más</a:t>
            </a:r>
            <a:r>
              <a:rPr lang="de-DE" dirty="0" smtClean="0"/>
              <a:t> </a:t>
            </a:r>
            <a:r>
              <a:rPr lang="de-DE" dirty="0" err="1" smtClean="0"/>
              <a:t>representativa</a:t>
            </a:r>
            <a:r>
              <a:rPr lang="de-DE" dirty="0" smtClean="0"/>
              <a:t> a la </a:t>
            </a:r>
            <a:r>
              <a:rPr lang="de-DE" dirty="0" err="1" smtClean="0"/>
              <a:t>sociedad</a:t>
            </a:r>
            <a:r>
              <a:rPr lang="de-DE" dirty="0" smtClean="0"/>
              <a:t> </a:t>
            </a:r>
            <a:r>
              <a:rPr lang="de-DE" dirty="0" err="1" smtClean="0"/>
              <a:t>alemana</a:t>
            </a:r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Employer</a:t>
            </a:r>
            <a:r>
              <a:rPr lang="de-DE" dirty="0" smtClean="0"/>
              <a:t> Branding“</a:t>
            </a:r>
          </a:p>
          <a:p>
            <a:pPr lvl="1"/>
            <a:r>
              <a:rPr lang="de-DE" dirty="0" err="1" smtClean="0"/>
              <a:t>Ser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empleador</a:t>
            </a:r>
            <a:r>
              <a:rPr lang="de-DE" dirty="0" smtClean="0"/>
              <a:t> </a:t>
            </a:r>
            <a:r>
              <a:rPr lang="de-DE" dirty="0" err="1" smtClean="0"/>
              <a:t>atractivo</a:t>
            </a:r>
            <a:r>
              <a:rPr lang="de-DE" dirty="0" smtClean="0"/>
              <a:t> </a:t>
            </a:r>
            <a:r>
              <a:rPr lang="de-DE" dirty="0" err="1" smtClean="0"/>
              <a:t>más</a:t>
            </a:r>
            <a:r>
              <a:rPr lang="de-DE" dirty="0" smtClean="0"/>
              <a:t> alla de la </a:t>
            </a:r>
            <a:r>
              <a:rPr lang="de-DE" dirty="0" err="1" smtClean="0"/>
              <a:t>seguridad</a:t>
            </a:r>
            <a:r>
              <a:rPr lang="de-DE" dirty="0" smtClean="0"/>
              <a:t> </a:t>
            </a:r>
            <a:r>
              <a:rPr lang="de-DE" dirty="0" err="1" smtClean="0"/>
              <a:t>laboral</a:t>
            </a:r>
            <a:endParaRPr lang="de-DE" dirty="0" smtClean="0"/>
          </a:p>
          <a:p>
            <a:r>
              <a:rPr lang="de-DE" dirty="0" err="1" smtClean="0"/>
              <a:t>Introducir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pago</a:t>
            </a:r>
            <a:r>
              <a:rPr lang="de-DE" dirty="0" smtClean="0"/>
              <a:t> </a:t>
            </a:r>
            <a:r>
              <a:rPr lang="de-DE" dirty="0" err="1" smtClean="0"/>
              <a:t>basado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logro</a:t>
            </a:r>
            <a:r>
              <a:rPr lang="de-DE" dirty="0" smtClean="0"/>
              <a:t> y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rendimiento</a:t>
            </a:r>
            <a:endParaRPr lang="de-DE" dirty="0" smtClean="0"/>
          </a:p>
          <a:p>
            <a:pPr lvl="1"/>
            <a:r>
              <a:rPr lang="de-DE" dirty="0" err="1" smtClean="0"/>
              <a:t>Sumamente</a:t>
            </a:r>
            <a:r>
              <a:rPr lang="de-DE" dirty="0" smtClean="0"/>
              <a:t> </a:t>
            </a:r>
            <a:r>
              <a:rPr lang="de-DE" dirty="0" err="1" smtClean="0"/>
              <a:t>difícil</a:t>
            </a:r>
            <a:r>
              <a:rPr lang="de-DE" dirty="0" smtClean="0"/>
              <a:t> a </a:t>
            </a:r>
            <a:r>
              <a:rPr lang="de-DE" dirty="0" err="1" smtClean="0"/>
              <a:t>lograr</a:t>
            </a:r>
            <a:endParaRPr lang="de-DE" dirty="0" smtClean="0"/>
          </a:p>
          <a:p>
            <a:pPr lvl="1"/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componente</a:t>
            </a:r>
            <a:r>
              <a:rPr lang="de-DE" dirty="0" smtClean="0"/>
              <a:t> flexible </a:t>
            </a:r>
            <a:r>
              <a:rPr lang="de-DE" dirty="0" err="1" smtClean="0"/>
              <a:t>aumenta</a:t>
            </a:r>
            <a:r>
              <a:rPr lang="de-DE" dirty="0" smtClean="0"/>
              <a:t> </a:t>
            </a:r>
            <a:r>
              <a:rPr lang="de-DE" dirty="0" err="1" smtClean="0"/>
              <a:t>contemporáneamente</a:t>
            </a:r>
            <a:r>
              <a:rPr lang="de-DE" dirty="0" smtClean="0"/>
              <a:t> a 1% a 8% del </a:t>
            </a:r>
            <a:r>
              <a:rPr lang="de-DE" dirty="0" err="1" smtClean="0"/>
              <a:t>pago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685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Desafíos</a:t>
            </a:r>
            <a:r>
              <a:rPr lang="de-DE" dirty="0"/>
              <a:t> </a:t>
            </a:r>
            <a:r>
              <a:rPr lang="de-DE" dirty="0" err="1"/>
              <a:t>contemporáneos</a:t>
            </a:r>
            <a:r>
              <a:rPr lang="de-DE" dirty="0"/>
              <a:t> y </a:t>
            </a:r>
            <a:r>
              <a:rPr lang="de-DE" dirty="0" err="1"/>
              <a:t>futuros</a:t>
            </a:r>
            <a:r>
              <a:rPr lang="de-DE" dirty="0"/>
              <a:t>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Inflexibilidad</a:t>
            </a:r>
            <a:r>
              <a:rPr lang="de-DE" dirty="0"/>
              <a:t> </a:t>
            </a:r>
            <a:r>
              <a:rPr lang="de-DE" dirty="0" smtClean="0"/>
              <a:t>del </a:t>
            </a:r>
            <a:r>
              <a:rPr lang="de-DE" dirty="0" err="1"/>
              <a:t>régimen</a:t>
            </a:r>
            <a:r>
              <a:rPr lang="de-DE" dirty="0"/>
              <a:t> de los </a:t>
            </a:r>
            <a:r>
              <a:rPr lang="de-DE" dirty="0" err="1"/>
              <a:t>tres</a:t>
            </a:r>
            <a:r>
              <a:rPr lang="de-DE" dirty="0"/>
              <a:t> </a:t>
            </a:r>
            <a:r>
              <a:rPr lang="de-DE" dirty="0" err="1"/>
              <a:t>estratos</a:t>
            </a:r>
            <a:endParaRPr lang="de-DE" dirty="0"/>
          </a:p>
          <a:p>
            <a:pPr lvl="1"/>
            <a:r>
              <a:rPr lang="de-DE" dirty="0" err="1" smtClean="0"/>
              <a:t>Pocas</a:t>
            </a:r>
            <a:r>
              <a:rPr lang="de-DE" dirty="0" smtClean="0"/>
              <a:t> </a:t>
            </a:r>
            <a:r>
              <a:rPr lang="de-DE" dirty="0" err="1"/>
              <a:t>posibilidades</a:t>
            </a:r>
            <a:r>
              <a:rPr lang="de-DE" dirty="0"/>
              <a:t> </a:t>
            </a:r>
            <a:r>
              <a:rPr lang="de-DE" dirty="0" smtClean="0"/>
              <a:t>del </a:t>
            </a:r>
            <a:r>
              <a:rPr lang="de-DE" dirty="0" err="1" smtClean="0"/>
              <a:t>ascenso</a:t>
            </a:r>
            <a:r>
              <a:rPr lang="de-DE" dirty="0" smtClean="0"/>
              <a:t> en </a:t>
            </a:r>
            <a:r>
              <a:rPr lang="de-DE" dirty="0"/>
              <a:t>la </a:t>
            </a:r>
            <a:r>
              <a:rPr lang="de-DE" dirty="0" err="1"/>
              <a:t>carrera</a:t>
            </a:r>
            <a:r>
              <a:rPr lang="de-DE" dirty="0"/>
              <a:t> </a:t>
            </a:r>
            <a:r>
              <a:rPr lang="de-DE" dirty="0" err="1"/>
              <a:t>profesional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la </a:t>
            </a:r>
            <a:r>
              <a:rPr lang="de-DE" dirty="0" err="1"/>
              <a:t>imposibilidad</a:t>
            </a:r>
            <a:r>
              <a:rPr lang="de-DE" dirty="0"/>
              <a:t> de </a:t>
            </a:r>
            <a:r>
              <a:rPr lang="de-DE" dirty="0" err="1" smtClean="0"/>
              <a:t>traspasar</a:t>
            </a:r>
            <a:r>
              <a:rPr lang="de-DE" dirty="0" smtClean="0"/>
              <a:t> </a:t>
            </a:r>
            <a:r>
              <a:rPr lang="de-DE" dirty="0"/>
              <a:t>los </a:t>
            </a:r>
            <a:r>
              <a:rPr lang="de-DE" dirty="0" err="1"/>
              <a:t>límites</a:t>
            </a:r>
            <a:r>
              <a:rPr lang="de-DE" dirty="0"/>
              <a:t> de los </a:t>
            </a:r>
            <a:r>
              <a:rPr lang="de-DE" dirty="0" err="1"/>
              <a:t>estratos</a:t>
            </a:r>
            <a:r>
              <a:rPr lang="de-DE" dirty="0"/>
              <a:t> (</a:t>
            </a:r>
            <a:r>
              <a:rPr lang="de-DE" dirty="0" err="1"/>
              <a:t>enfoque</a:t>
            </a:r>
            <a:r>
              <a:rPr lang="de-DE" dirty="0"/>
              <a:t> en </a:t>
            </a:r>
            <a:r>
              <a:rPr lang="de-DE" dirty="0" err="1" smtClean="0"/>
              <a:t>exámenes</a:t>
            </a:r>
            <a:r>
              <a:rPr lang="de-DE" dirty="0" smtClean="0"/>
              <a:t> </a:t>
            </a:r>
            <a:r>
              <a:rPr lang="de-DE" dirty="0" err="1" smtClean="0"/>
              <a:t>más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logro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Pocas</a:t>
            </a:r>
            <a:r>
              <a:rPr lang="de-DE" dirty="0" smtClean="0"/>
              <a:t> </a:t>
            </a:r>
            <a:r>
              <a:rPr lang="de-DE" dirty="0" err="1" smtClean="0"/>
              <a:t>oportunidades</a:t>
            </a:r>
            <a:r>
              <a:rPr lang="de-DE" dirty="0" smtClean="0"/>
              <a:t> de </a:t>
            </a:r>
            <a:r>
              <a:rPr lang="de-DE" dirty="0" err="1" smtClean="0"/>
              <a:t>migración</a:t>
            </a:r>
            <a:r>
              <a:rPr lang="de-DE" dirty="0" smtClean="0"/>
              <a:t> entre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y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privado</a:t>
            </a:r>
            <a:r>
              <a:rPr lang="de-DE" dirty="0" smtClean="0"/>
              <a:t> (</a:t>
            </a:r>
            <a:r>
              <a:rPr lang="de-DE" dirty="0" err="1" smtClean="0"/>
              <a:t>excepción</a:t>
            </a:r>
            <a:r>
              <a:rPr lang="de-DE" dirty="0" smtClean="0"/>
              <a:t>: </a:t>
            </a:r>
            <a:r>
              <a:rPr lang="de-DE" dirty="0" err="1" smtClean="0"/>
              <a:t>Universidades</a:t>
            </a:r>
            <a:r>
              <a:rPr lang="de-DE" dirty="0" smtClean="0"/>
              <a:t> de </a:t>
            </a:r>
            <a:r>
              <a:rPr lang="de-DE" dirty="0" err="1" smtClean="0"/>
              <a:t>sciencias</a:t>
            </a:r>
            <a:r>
              <a:rPr lang="de-DE" dirty="0" smtClean="0"/>
              <a:t> </a:t>
            </a:r>
            <a:r>
              <a:rPr lang="de-DE" dirty="0" err="1" smtClean="0"/>
              <a:t>aplicadas</a:t>
            </a:r>
            <a:endParaRPr lang="de-DE" dirty="0" smtClean="0"/>
          </a:p>
          <a:p>
            <a:pPr lvl="1"/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/>
              <a:t>poder</a:t>
            </a:r>
            <a:r>
              <a:rPr lang="de-DE" dirty="0"/>
              <a:t> </a:t>
            </a:r>
            <a:r>
              <a:rPr lang="de-DE" dirty="0" err="1"/>
              <a:t>político</a:t>
            </a:r>
            <a:r>
              <a:rPr lang="de-DE" dirty="0"/>
              <a:t> de los </a:t>
            </a:r>
            <a:r>
              <a:rPr lang="de-DE" dirty="0" err="1" smtClean="0"/>
              <a:t>funcionarios</a:t>
            </a:r>
            <a:r>
              <a:rPr lang="de-DE" dirty="0" smtClean="0"/>
              <a:t> </a:t>
            </a:r>
            <a:r>
              <a:rPr lang="de-DE" dirty="0" err="1" smtClean="0"/>
              <a:t>hasta</a:t>
            </a:r>
            <a:r>
              <a:rPr lang="de-DE" dirty="0" smtClean="0"/>
              <a:t> en los </a:t>
            </a:r>
            <a:r>
              <a:rPr lang="de-DE" dirty="0" err="1"/>
              <a:t>ministerios</a:t>
            </a:r>
            <a:r>
              <a:rPr lang="de-DE" dirty="0"/>
              <a:t> </a:t>
            </a:r>
            <a:r>
              <a:rPr lang="de-DE" dirty="0" err="1"/>
              <a:t>sigue</a:t>
            </a:r>
            <a:r>
              <a:rPr lang="de-DE" dirty="0"/>
              <a:t> </a:t>
            </a:r>
            <a:r>
              <a:rPr lang="de-DE" dirty="0" err="1"/>
              <a:t>siendo</a:t>
            </a:r>
            <a:r>
              <a:rPr lang="de-DE" dirty="0"/>
              <a:t> </a:t>
            </a:r>
            <a:r>
              <a:rPr lang="de-DE" dirty="0" err="1"/>
              <a:t>alto</a:t>
            </a:r>
            <a:r>
              <a:rPr lang="de-DE" dirty="0"/>
              <a:t> -&gt; la </a:t>
            </a:r>
            <a:r>
              <a:rPr lang="de-DE" dirty="0" err="1"/>
              <a:t>hierarchía</a:t>
            </a:r>
            <a:r>
              <a:rPr lang="de-DE" dirty="0"/>
              <a:t> </a:t>
            </a:r>
            <a:r>
              <a:rPr lang="de-DE" dirty="0" err="1"/>
              <a:t>queda</a:t>
            </a:r>
            <a:r>
              <a:rPr lang="de-DE" dirty="0"/>
              <a:t> </a:t>
            </a:r>
            <a:r>
              <a:rPr lang="de-DE" dirty="0" err="1"/>
              <a:t>cementada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316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Movimientos</a:t>
            </a:r>
            <a:r>
              <a:rPr lang="de-DE" dirty="0" smtClean="0"/>
              <a:t> de </a:t>
            </a:r>
            <a:r>
              <a:rPr lang="de-DE" dirty="0" err="1" smtClean="0"/>
              <a:t>Modernización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Herramientos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la </a:t>
            </a:r>
            <a:r>
              <a:rPr lang="de-DE" dirty="0" err="1" smtClean="0"/>
              <a:t>eficácia</a:t>
            </a:r>
            <a:r>
              <a:rPr lang="de-DE" dirty="0" smtClean="0"/>
              <a:t> </a:t>
            </a:r>
            <a:r>
              <a:rPr lang="de-DE" dirty="0" err="1" smtClean="0"/>
              <a:t>empresariales</a:t>
            </a:r>
            <a:endParaRPr lang="de-DE" dirty="0" smtClean="0"/>
          </a:p>
          <a:p>
            <a:pPr lvl="1"/>
            <a:r>
              <a:rPr lang="de-DE" dirty="0" err="1" smtClean="0"/>
              <a:t>Acuerdo</a:t>
            </a:r>
            <a:r>
              <a:rPr lang="de-DE" dirty="0" smtClean="0"/>
              <a:t> </a:t>
            </a:r>
            <a:r>
              <a:rPr lang="de-DE" dirty="0" err="1" smtClean="0"/>
              <a:t>sobre</a:t>
            </a:r>
            <a:r>
              <a:rPr lang="de-DE" dirty="0" smtClean="0"/>
              <a:t> los </a:t>
            </a:r>
            <a:r>
              <a:rPr lang="de-DE" dirty="0" err="1" smtClean="0"/>
              <a:t>objectivos</a:t>
            </a:r>
            <a:endParaRPr lang="de-DE" dirty="0" smtClean="0"/>
          </a:p>
          <a:p>
            <a:pPr lvl="1"/>
            <a:r>
              <a:rPr lang="de-DE" dirty="0" err="1" smtClean="0"/>
              <a:t>Contabilidad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los </a:t>
            </a:r>
            <a:r>
              <a:rPr lang="de-DE" dirty="0" err="1" smtClean="0"/>
              <a:t>servicios</a:t>
            </a:r>
            <a:r>
              <a:rPr lang="de-DE" dirty="0" smtClean="0"/>
              <a:t> (</a:t>
            </a:r>
            <a:r>
              <a:rPr lang="de-DE" dirty="0" err="1" smtClean="0"/>
              <a:t>output</a:t>
            </a:r>
            <a:r>
              <a:rPr lang="de-DE" dirty="0" smtClean="0"/>
              <a:t>/</a:t>
            </a:r>
            <a:r>
              <a:rPr lang="de-DE" dirty="0" err="1" smtClean="0"/>
              <a:t>costos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Controlling</a:t>
            </a:r>
          </a:p>
          <a:p>
            <a:pPr lvl="1"/>
            <a:r>
              <a:rPr lang="de-DE" dirty="0" err="1" smtClean="0"/>
              <a:t>Competencia</a:t>
            </a:r>
            <a:endParaRPr lang="de-DE" dirty="0" smtClean="0"/>
          </a:p>
          <a:p>
            <a:pPr lvl="2"/>
            <a:r>
              <a:rPr lang="de-DE" dirty="0" err="1" smtClean="0"/>
              <a:t>Ejemplo</a:t>
            </a:r>
            <a:r>
              <a:rPr lang="de-DE" dirty="0" smtClean="0"/>
              <a:t> 1: </a:t>
            </a:r>
            <a:r>
              <a:rPr lang="de-DE" dirty="0" err="1" smtClean="0"/>
              <a:t>educación</a:t>
            </a:r>
            <a:r>
              <a:rPr lang="de-DE" dirty="0" smtClean="0"/>
              <a:t> y </a:t>
            </a:r>
            <a:r>
              <a:rPr lang="de-DE" dirty="0" err="1" smtClean="0"/>
              <a:t>investigación</a:t>
            </a:r>
            <a:endParaRPr lang="de-DE" dirty="0" smtClean="0"/>
          </a:p>
          <a:p>
            <a:pPr lvl="2"/>
            <a:r>
              <a:rPr lang="de-DE" dirty="0" err="1" smtClean="0"/>
              <a:t>Ejemplo</a:t>
            </a:r>
            <a:r>
              <a:rPr lang="de-DE" dirty="0" smtClean="0"/>
              <a:t> 2: </a:t>
            </a:r>
            <a:r>
              <a:rPr lang="de-DE" dirty="0" err="1" smtClean="0"/>
              <a:t>reestructuración</a:t>
            </a:r>
            <a:r>
              <a:rPr lang="de-DE" dirty="0" smtClean="0"/>
              <a:t> de las </a:t>
            </a:r>
            <a:r>
              <a:rPr lang="de-DE" dirty="0" err="1" smtClean="0"/>
              <a:t>agencias</a:t>
            </a:r>
            <a:r>
              <a:rPr lang="de-DE" dirty="0" smtClean="0"/>
              <a:t> laborales en forma de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experimento</a:t>
            </a:r>
            <a:r>
              <a:rPr lang="de-DE" dirty="0" smtClean="0"/>
              <a:t> </a:t>
            </a:r>
            <a:r>
              <a:rPr lang="de-DE" dirty="0" err="1" smtClean="0"/>
              <a:t>científico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dos </a:t>
            </a:r>
            <a:r>
              <a:rPr lang="de-DE" dirty="0" err="1" smtClean="0"/>
              <a:t>sistemas</a:t>
            </a:r>
            <a:r>
              <a:rPr lang="de-DE" dirty="0" smtClean="0"/>
              <a:t> </a:t>
            </a:r>
            <a:r>
              <a:rPr lang="de-DE" dirty="0" err="1" smtClean="0"/>
              <a:t>concurrentes</a:t>
            </a:r>
            <a:endParaRPr lang="de-DE" dirty="0" smtClean="0"/>
          </a:p>
          <a:p>
            <a:pPr lvl="1"/>
            <a:r>
              <a:rPr lang="de-DE" dirty="0" err="1" smtClean="0"/>
              <a:t>Aún</a:t>
            </a:r>
            <a:r>
              <a:rPr lang="de-DE" dirty="0" smtClean="0"/>
              <a:t> </a:t>
            </a:r>
            <a:r>
              <a:rPr lang="de-DE" dirty="0" err="1" smtClean="0"/>
              <a:t>resforzado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elemento</a:t>
            </a:r>
            <a:r>
              <a:rPr lang="de-DE" dirty="0" smtClean="0"/>
              <a:t> </a:t>
            </a:r>
            <a:r>
              <a:rPr lang="de-DE" dirty="0" err="1" smtClean="0"/>
              <a:t>federal</a:t>
            </a:r>
            <a:r>
              <a:rPr lang="de-DE" dirty="0" smtClean="0"/>
              <a:t> -&gt; </a:t>
            </a:r>
            <a:r>
              <a:rPr lang="de-DE" dirty="0" err="1" smtClean="0"/>
              <a:t>descentralización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.</a:t>
            </a:r>
          </a:p>
          <a:p>
            <a:pPr lvl="2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508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Conclusión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Los </a:t>
            </a:r>
            <a:r>
              <a:rPr lang="de-DE" dirty="0" err="1" smtClean="0"/>
              <a:t>recursos</a:t>
            </a:r>
            <a:r>
              <a:rPr lang="de-DE" dirty="0" smtClean="0"/>
              <a:t> </a:t>
            </a:r>
            <a:r>
              <a:rPr lang="de-DE" dirty="0" err="1" smtClean="0"/>
              <a:t>humanos</a:t>
            </a:r>
            <a:r>
              <a:rPr lang="de-DE" dirty="0" smtClean="0"/>
              <a:t>, </a:t>
            </a:r>
            <a:r>
              <a:rPr lang="de-DE" dirty="0" err="1" smtClean="0"/>
              <a:t>incentivas</a:t>
            </a:r>
            <a:r>
              <a:rPr lang="de-DE" dirty="0" smtClean="0"/>
              <a:t> </a:t>
            </a:r>
            <a:r>
              <a:rPr lang="de-DE" dirty="0" err="1" smtClean="0"/>
              <a:t>estratégicas</a:t>
            </a:r>
            <a:r>
              <a:rPr lang="de-DE" dirty="0" smtClean="0"/>
              <a:t> y </a:t>
            </a:r>
            <a:r>
              <a:rPr lang="de-DE" dirty="0" err="1" smtClean="0"/>
              <a:t>flujo</a:t>
            </a:r>
            <a:r>
              <a:rPr lang="de-DE" dirty="0" smtClean="0"/>
              <a:t> de </a:t>
            </a:r>
            <a:r>
              <a:rPr lang="de-DE" dirty="0" err="1" smtClean="0"/>
              <a:t>información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</a:t>
            </a:r>
            <a:r>
              <a:rPr lang="de-DE" dirty="0" err="1" smtClean="0"/>
              <a:t>clave</a:t>
            </a:r>
            <a:r>
              <a:rPr lang="de-DE" dirty="0" smtClean="0"/>
              <a:t> </a:t>
            </a:r>
            <a:r>
              <a:rPr lang="de-DE" dirty="0" err="1" smtClean="0"/>
              <a:t>para</a:t>
            </a:r>
            <a:r>
              <a:rPr lang="de-DE" dirty="0" smtClean="0"/>
              <a:t> </a:t>
            </a:r>
            <a:r>
              <a:rPr lang="de-DE" dirty="0" err="1" smtClean="0"/>
              <a:t>lograr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aumento</a:t>
            </a:r>
            <a:r>
              <a:rPr lang="de-DE" dirty="0" smtClean="0"/>
              <a:t> de </a:t>
            </a:r>
            <a:r>
              <a:rPr lang="de-DE" dirty="0" err="1" smtClean="0"/>
              <a:t>eficacia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endParaRPr lang="de-DE" dirty="0" smtClean="0"/>
          </a:p>
          <a:p>
            <a:r>
              <a:rPr lang="de-DE" dirty="0"/>
              <a:t>En </a:t>
            </a:r>
            <a:r>
              <a:rPr lang="de-DE" dirty="0" err="1" smtClean="0"/>
              <a:t>Alemania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Nuevos</a:t>
            </a:r>
            <a:r>
              <a:rPr lang="de-DE" dirty="0" smtClean="0"/>
              <a:t> </a:t>
            </a:r>
            <a:r>
              <a:rPr lang="de-DE" dirty="0" err="1" smtClean="0"/>
              <a:t>herramientss</a:t>
            </a:r>
            <a:r>
              <a:rPr lang="de-DE" dirty="0" smtClean="0"/>
              <a:t> </a:t>
            </a:r>
            <a:r>
              <a:rPr lang="de-DE" dirty="0" err="1" smtClean="0"/>
              <a:t>especiales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Los </a:t>
            </a:r>
            <a:r>
              <a:rPr lang="de-DE" dirty="0" err="1" smtClean="0"/>
              <a:t>funcionarios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</a:t>
            </a:r>
            <a:r>
              <a:rPr lang="de-DE" dirty="0" err="1" smtClean="0"/>
              <a:t>imparciales</a:t>
            </a:r>
            <a:r>
              <a:rPr lang="de-DE" dirty="0" smtClean="0"/>
              <a:t> </a:t>
            </a:r>
            <a:r>
              <a:rPr lang="de-DE" dirty="0" err="1" smtClean="0"/>
              <a:t>frente</a:t>
            </a:r>
            <a:r>
              <a:rPr lang="de-DE" dirty="0" smtClean="0"/>
              <a:t> a los </a:t>
            </a:r>
            <a:r>
              <a:rPr lang="de-DE" dirty="0" err="1" smtClean="0"/>
              <a:t>partidos</a:t>
            </a:r>
            <a:r>
              <a:rPr lang="de-DE" dirty="0" smtClean="0"/>
              <a:t> en </a:t>
            </a:r>
            <a:r>
              <a:rPr lang="de-DE" dirty="0" err="1" smtClean="0"/>
              <a:t>poder</a:t>
            </a:r>
            <a:endParaRPr lang="de-DE" dirty="0" smtClean="0"/>
          </a:p>
          <a:p>
            <a:pPr lvl="1"/>
            <a:r>
              <a:rPr lang="de-DE" dirty="0" err="1" smtClean="0"/>
              <a:t>Fidelidad</a:t>
            </a:r>
            <a:r>
              <a:rPr lang="de-DE" dirty="0" smtClean="0"/>
              <a:t> </a:t>
            </a:r>
            <a:r>
              <a:rPr lang="de-DE" dirty="0"/>
              <a:t>del </a:t>
            </a:r>
            <a:r>
              <a:rPr lang="de-DE" dirty="0" err="1"/>
              <a:t>empleado</a:t>
            </a:r>
            <a:r>
              <a:rPr lang="de-DE" dirty="0"/>
              <a:t> en </a:t>
            </a:r>
            <a:r>
              <a:rPr lang="de-DE" dirty="0" err="1"/>
              <a:t>cambio</a:t>
            </a:r>
            <a:r>
              <a:rPr lang="de-DE" dirty="0"/>
              <a:t> a la </a:t>
            </a:r>
            <a:r>
              <a:rPr lang="de-DE" dirty="0" err="1"/>
              <a:t>fiabilidad</a:t>
            </a:r>
            <a:r>
              <a:rPr lang="de-DE" dirty="0"/>
              <a:t> del </a:t>
            </a:r>
            <a:r>
              <a:rPr lang="de-DE" dirty="0" err="1"/>
              <a:t>estado</a:t>
            </a:r>
            <a:r>
              <a:rPr lang="de-DE" dirty="0"/>
              <a:t> y los </a:t>
            </a:r>
            <a:r>
              <a:rPr lang="de-DE" dirty="0" err="1"/>
              <a:t>partidos</a:t>
            </a:r>
            <a:endParaRPr lang="de-DE" dirty="0"/>
          </a:p>
          <a:p>
            <a:pPr lvl="1"/>
            <a:r>
              <a:rPr lang="de-DE" dirty="0" err="1" smtClean="0"/>
              <a:t>Nuevas</a:t>
            </a:r>
            <a:r>
              <a:rPr lang="de-DE" dirty="0" smtClean="0"/>
              <a:t> </a:t>
            </a:r>
            <a:r>
              <a:rPr lang="de-DE" dirty="0" err="1" smtClean="0"/>
              <a:t>incentivas</a:t>
            </a:r>
            <a:r>
              <a:rPr lang="de-DE" dirty="0" smtClean="0"/>
              <a:t> </a:t>
            </a:r>
            <a:r>
              <a:rPr lang="de-DE" dirty="0" err="1" smtClean="0"/>
              <a:t>para</a:t>
            </a:r>
            <a:r>
              <a:rPr lang="de-DE" dirty="0" smtClean="0"/>
              <a:t> </a:t>
            </a:r>
            <a:r>
              <a:rPr lang="de-DE" dirty="0" err="1" smtClean="0"/>
              <a:t>atraer</a:t>
            </a:r>
            <a:r>
              <a:rPr lang="de-DE" dirty="0" smtClean="0"/>
              <a:t> las </a:t>
            </a:r>
            <a:r>
              <a:rPr lang="de-DE" dirty="0" err="1" smtClean="0"/>
              <a:t>personas</a:t>
            </a:r>
            <a:r>
              <a:rPr lang="de-DE" dirty="0" smtClean="0"/>
              <a:t> </a:t>
            </a:r>
            <a:r>
              <a:rPr lang="de-DE" dirty="0" err="1" smtClean="0"/>
              <a:t>más</a:t>
            </a:r>
            <a:r>
              <a:rPr lang="de-DE" dirty="0" smtClean="0"/>
              <a:t> potentes</a:t>
            </a:r>
          </a:p>
          <a:p>
            <a:r>
              <a:rPr lang="de-DE" dirty="0" err="1" smtClean="0"/>
              <a:t>Recomendaciones</a:t>
            </a:r>
            <a:endParaRPr lang="de-DE" dirty="0" smtClean="0"/>
          </a:p>
          <a:p>
            <a:pPr lvl="1"/>
            <a:r>
              <a:rPr lang="de-DE" dirty="0" err="1" smtClean="0"/>
              <a:t>Privatizaciones</a:t>
            </a:r>
            <a:r>
              <a:rPr lang="de-DE" dirty="0" smtClean="0"/>
              <a:t> de </a:t>
            </a:r>
            <a:r>
              <a:rPr lang="de-DE" dirty="0" err="1" smtClean="0"/>
              <a:t>manera</a:t>
            </a:r>
            <a:r>
              <a:rPr lang="de-DE" dirty="0" smtClean="0"/>
              <a:t> </a:t>
            </a:r>
            <a:r>
              <a:rPr lang="de-DE" dirty="0" err="1" smtClean="0"/>
              <a:t>ordenada</a:t>
            </a:r>
            <a:r>
              <a:rPr lang="de-DE" dirty="0" smtClean="0"/>
              <a:t> </a:t>
            </a:r>
            <a:r>
              <a:rPr lang="de-DE" dirty="0" err="1" smtClean="0"/>
              <a:t>para</a:t>
            </a:r>
            <a:r>
              <a:rPr lang="de-DE" dirty="0" smtClean="0"/>
              <a:t> </a:t>
            </a:r>
            <a:r>
              <a:rPr lang="de-DE" dirty="0" err="1" smtClean="0"/>
              <a:t>lograr</a:t>
            </a:r>
            <a:r>
              <a:rPr lang="de-DE" dirty="0" smtClean="0"/>
              <a:t> </a:t>
            </a:r>
            <a:r>
              <a:rPr lang="de-DE" dirty="0" err="1" smtClean="0"/>
              <a:t>eficácia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Incentivos</a:t>
            </a:r>
            <a:r>
              <a:rPr lang="de-DE" dirty="0" smtClean="0"/>
              <a:t> a la </a:t>
            </a:r>
            <a:r>
              <a:rPr lang="de-DE" dirty="0" err="1" smtClean="0"/>
              <a:t>educación</a:t>
            </a:r>
            <a:r>
              <a:rPr lang="de-DE" dirty="0" smtClean="0"/>
              <a:t> </a:t>
            </a:r>
            <a:r>
              <a:rPr lang="de-DE" dirty="0" err="1" smtClean="0"/>
              <a:t>consecutiva</a:t>
            </a:r>
            <a:r>
              <a:rPr lang="de-DE" dirty="0" smtClean="0"/>
              <a:t> y </a:t>
            </a:r>
            <a:r>
              <a:rPr lang="de-DE" dirty="0" err="1" smtClean="0"/>
              <a:t>sostenible</a:t>
            </a:r>
            <a:r>
              <a:rPr lang="de-DE" dirty="0" smtClean="0"/>
              <a:t> de los </a:t>
            </a:r>
            <a:r>
              <a:rPr lang="de-DE" dirty="0" err="1" smtClean="0"/>
              <a:t>ya</a:t>
            </a:r>
            <a:r>
              <a:rPr lang="de-DE" dirty="0" smtClean="0"/>
              <a:t> </a:t>
            </a:r>
            <a:r>
              <a:rPr lang="de-DE" dirty="0" err="1" smtClean="0"/>
              <a:t>empleados</a:t>
            </a:r>
            <a:endParaRPr lang="de-DE" dirty="0" smtClean="0"/>
          </a:p>
          <a:p>
            <a:pPr lvl="1"/>
            <a:r>
              <a:rPr lang="de-DE" dirty="0" err="1"/>
              <a:t>Clave</a:t>
            </a:r>
            <a:r>
              <a:rPr lang="de-DE" dirty="0"/>
              <a:t> </a:t>
            </a:r>
            <a:r>
              <a:rPr lang="de-DE" dirty="0" err="1"/>
              <a:t>para</a:t>
            </a:r>
            <a:r>
              <a:rPr lang="de-DE" dirty="0"/>
              <a:t> </a:t>
            </a:r>
            <a:r>
              <a:rPr lang="de-DE" dirty="0" err="1"/>
              <a:t>todos</a:t>
            </a:r>
            <a:r>
              <a:rPr lang="de-DE" dirty="0"/>
              <a:t> </a:t>
            </a:r>
            <a:r>
              <a:rPr lang="de-DE" dirty="0" err="1"/>
              <a:t>países</a:t>
            </a:r>
            <a:r>
              <a:rPr lang="de-DE" dirty="0"/>
              <a:t>: </a:t>
            </a:r>
            <a:r>
              <a:rPr lang="de-DE" dirty="0" err="1"/>
              <a:t>Lograr</a:t>
            </a:r>
            <a:r>
              <a:rPr lang="de-DE" dirty="0"/>
              <a:t> la </a:t>
            </a:r>
            <a:r>
              <a:rPr lang="de-DE" dirty="0" err="1"/>
              <a:t>permeabilidad</a:t>
            </a:r>
            <a:r>
              <a:rPr lang="de-DE" dirty="0"/>
              <a:t> entre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empleo</a:t>
            </a:r>
            <a:r>
              <a:rPr lang="de-DE" dirty="0"/>
              <a:t> </a:t>
            </a:r>
            <a:r>
              <a:rPr lang="de-DE" dirty="0" err="1"/>
              <a:t>público</a:t>
            </a:r>
            <a:r>
              <a:rPr lang="de-DE" dirty="0"/>
              <a:t> y </a:t>
            </a:r>
            <a:r>
              <a:rPr lang="de-DE" dirty="0" err="1"/>
              <a:t>privado</a:t>
            </a:r>
            <a:endParaRPr lang="de-DE" dirty="0"/>
          </a:p>
          <a:p>
            <a:pPr lvl="1"/>
            <a:r>
              <a:rPr lang="de-DE" dirty="0" err="1" smtClean="0"/>
              <a:t>Redefinir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grupo</a:t>
            </a:r>
            <a:r>
              <a:rPr lang="de-DE" dirty="0" smtClean="0"/>
              <a:t> de </a:t>
            </a:r>
            <a:r>
              <a:rPr lang="de-DE" dirty="0" err="1" smtClean="0"/>
              <a:t>enfoque</a:t>
            </a:r>
            <a:r>
              <a:rPr lang="de-DE" dirty="0" smtClean="0"/>
              <a:t> y </a:t>
            </a:r>
            <a:r>
              <a:rPr lang="de-DE" dirty="0" err="1" smtClean="0"/>
              <a:t>incentivarla</a:t>
            </a:r>
            <a:r>
              <a:rPr lang="de-DE" dirty="0" smtClean="0"/>
              <a:t> a </a:t>
            </a:r>
            <a:r>
              <a:rPr lang="de-DE" dirty="0" err="1" smtClean="0"/>
              <a:t>ingresar</a:t>
            </a:r>
            <a:r>
              <a:rPr lang="de-DE" dirty="0" smtClean="0"/>
              <a:t> al </a:t>
            </a:r>
            <a:r>
              <a:rPr lang="de-DE" dirty="0" err="1" smtClean="0"/>
              <a:t>servicio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70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Orígen</a:t>
            </a:r>
            <a:r>
              <a:rPr lang="de-DE" dirty="0" smtClean="0"/>
              <a:t> </a:t>
            </a:r>
            <a:r>
              <a:rPr lang="de-DE" dirty="0" err="1" smtClean="0"/>
              <a:t>histórico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en </a:t>
            </a:r>
            <a:r>
              <a:rPr lang="de-DE" dirty="0" err="1" smtClean="0"/>
              <a:t>Alemania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siglo</a:t>
            </a:r>
            <a:r>
              <a:rPr lang="de-DE" dirty="0" smtClean="0"/>
              <a:t> 18 los </a:t>
            </a:r>
            <a:r>
              <a:rPr lang="de-DE" dirty="0" err="1" smtClean="0"/>
              <a:t>servidores</a:t>
            </a:r>
            <a:r>
              <a:rPr lang="de-DE" dirty="0" smtClean="0"/>
              <a:t> de los </a:t>
            </a:r>
            <a:r>
              <a:rPr lang="de-DE" dirty="0" err="1" smtClean="0"/>
              <a:t>príncipes</a:t>
            </a:r>
            <a:r>
              <a:rPr lang="de-DE" dirty="0" smtClean="0"/>
              <a:t> se </a:t>
            </a:r>
            <a:r>
              <a:rPr lang="de-DE" dirty="0" err="1" smtClean="0"/>
              <a:t>convertieron</a:t>
            </a:r>
            <a:r>
              <a:rPr lang="de-DE" dirty="0" smtClean="0"/>
              <a:t> en </a:t>
            </a:r>
            <a:r>
              <a:rPr lang="de-DE" dirty="0" err="1" smtClean="0"/>
              <a:t>funcionarios</a:t>
            </a:r>
            <a:r>
              <a:rPr lang="de-DE" dirty="0" smtClean="0"/>
              <a:t> del </a:t>
            </a:r>
            <a:r>
              <a:rPr lang="de-DE" dirty="0" err="1" smtClean="0"/>
              <a:t>nuevo</a:t>
            </a:r>
            <a:r>
              <a:rPr lang="de-DE" dirty="0" smtClean="0"/>
              <a:t> </a:t>
            </a:r>
            <a:r>
              <a:rPr lang="de-DE" dirty="0" err="1" smtClean="0"/>
              <a:t>estado</a:t>
            </a:r>
            <a:r>
              <a:rPr lang="de-DE" dirty="0" smtClean="0"/>
              <a:t> </a:t>
            </a:r>
            <a:r>
              <a:rPr lang="de-DE" dirty="0" err="1" smtClean="0"/>
              <a:t>nacional</a:t>
            </a:r>
            <a:r>
              <a:rPr lang="de-DE" dirty="0" smtClean="0"/>
              <a:t>.</a:t>
            </a:r>
          </a:p>
          <a:p>
            <a:r>
              <a:rPr lang="de-DE" dirty="0" smtClean="0"/>
              <a:t>La </a:t>
            </a:r>
            <a:r>
              <a:rPr lang="de-DE" dirty="0" err="1" smtClean="0"/>
              <a:t>relación</a:t>
            </a:r>
            <a:r>
              <a:rPr lang="de-DE" dirty="0" smtClean="0"/>
              <a:t> personal entre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senhor</a:t>
            </a:r>
            <a:r>
              <a:rPr lang="de-DE" dirty="0" smtClean="0"/>
              <a:t> feudal y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siervo</a:t>
            </a:r>
            <a:r>
              <a:rPr lang="de-DE" dirty="0" smtClean="0"/>
              <a:t>,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está</a:t>
            </a:r>
            <a:r>
              <a:rPr lang="de-DE" dirty="0" smtClean="0"/>
              <a:t> </a:t>
            </a:r>
            <a:r>
              <a:rPr lang="de-DE" dirty="0" err="1" smtClean="0"/>
              <a:t>basada</a:t>
            </a:r>
            <a:r>
              <a:rPr lang="de-DE" dirty="0" smtClean="0"/>
              <a:t> </a:t>
            </a:r>
            <a:r>
              <a:rPr lang="de-DE" dirty="0"/>
              <a:t>en </a:t>
            </a:r>
            <a:r>
              <a:rPr lang="de-DE" dirty="0" err="1" smtClean="0"/>
              <a:t>fieldad</a:t>
            </a:r>
            <a:r>
              <a:rPr lang="de-DE" dirty="0" smtClean="0"/>
              <a:t> y </a:t>
            </a:r>
            <a:r>
              <a:rPr lang="de-DE" dirty="0" err="1" smtClean="0"/>
              <a:t>fiabilidad</a:t>
            </a:r>
            <a:r>
              <a:rPr lang="de-DE" dirty="0" smtClean="0"/>
              <a:t> en </a:t>
            </a:r>
            <a:r>
              <a:rPr lang="de-DE" dirty="0" err="1" smtClean="0"/>
              <a:t>ambos</a:t>
            </a:r>
            <a:r>
              <a:rPr lang="de-DE" dirty="0" smtClean="0"/>
              <a:t> </a:t>
            </a:r>
            <a:r>
              <a:rPr lang="de-DE" dirty="0" err="1" smtClean="0"/>
              <a:t>direcciones</a:t>
            </a:r>
            <a:r>
              <a:rPr lang="de-DE" dirty="0" smtClean="0"/>
              <a:t>, </a:t>
            </a:r>
            <a:r>
              <a:rPr lang="de-DE" dirty="0" err="1" smtClean="0"/>
              <a:t>sigue</a:t>
            </a:r>
            <a:r>
              <a:rPr lang="de-DE" dirty="0" smtClean="0"/>
              <a:t> </a:t>
            </a:r>
            <a:r>
              <a:rPr lang="de-DE" dirty="0" err="1" smtClean="0"/>
              <a:t>siendo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modelo</a:t>
            </a:r>
            <a:r>
              <a:rPr lang="de-DE" dirty="0" smtClean="0"/>
              <a:t> </a:t>
            </a:r>
            <a:r>
              <a:rPr lang="de-DE" dirty="0" err="1"/>
              <a:t>básico</a:t>
            </a:r>
            <a:r>
              <a:rPr lang="de-DE" dirty="0"/>
              <a:t>.</a:t>
            </a:r>
          </a:p>
          <a:p>
            <a:r>
              <a:rPr lang="de-DE" dirty="0" smtClean="0"/>
              <a:t>La </a:t>
            </a:r>
            <a:r>
              <a:rPr lang="de-DE" dirty="0" err="1" smtClean="0"/>
              <a:t>correspondente</a:t>
            </a:r>
            <a:r>
              <a:rPr lang="de-DE" dirty="0" smtClean="0"/>
              <a:t> </a:t>
            </a:r>
            <a:r>
              <a:rPr lang="de-DE" dirty="0" err="1" smtClean="0"/>
              <a:t>relación</a:t>
            </a:r>
            <a:r>
              <a:rPr lang="de-DE" dirty="0" smtClean="0"/>
              <a:t> de </a:t>
            </a:r>
            <a:r>
              <a:rPr lang="de-DE" dirty="0" err="1" smtClean="0"/>
              <a:t>fidelidad</a:t>
            </a:r>
            <a:r>
              <a:rPr lang="de-DE" dirty="0" smtClean="0"/>
              <a:t> entre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estado</a:t>
            </a:r>
            <a:r>
              <a:rPr lang="de-DE" dirty="0" smtClean="0"/>
              <a:t> </a:t>
            </a:r>
            <a:r>
              <a:rPr lang="de-DE" dirty="0" err="1" smtClean="0"/>
              <a:t>moderno</a:t>
            </a:r>
            <a:r>
              <a:rPr lang="de-DE" dirty="0" smtClean="0"/>
              <a:t> y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empleado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se </a:t>
            </a:r>
            <a:r>
              <a:rPr lang="de-DE" dirty="0" err="1" smtClean="0"/>
              <a:t>materializó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primera</a:t>
            </a:r>
            <a:r>
              <a:rPr lang="de-DE" dirty="0" smtClean="0"/>
              <a:t> </a:t>
            </a:r>
            <a:r>
              <a:rPr lang="de-DE" dirty="0" err="1" smtClean="0"/>
              <a:t>vez</a:t>
            </a:r>
            <a:r>
              <a:rPr lang="de-DE" dirty="0" smtClean="0"/>
              <a:t> en la </a:t>
            </a:r>
            <a:r>
              <a:rPr lang="de-DE" dirty="0" err="1" smtClean="0"/>
              <a:t>constitución</a:t>
            </a:r>
            <a:r>
              <a:rPr lang="de-DE" dirty="0" smtClean="0"/>
              <a:t> de Weimar: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Artículo</a:t>
            </a:r>
            <a:r>
              <a:rPr lang="de-DE" dirty="0" smtClean="0"/>
              <a:t> 130: „</a:t>
            </a:r>
            <a:r>
              <a:rPr lang="de-DE" b="1" dirty="0" smtClean="0"/>
              <a:t>Los </a:t>
            </a:r>
            <a:r>
              <a:rPr lang="de-DE" b="1" dirty="0" err="1" smtClean="0"/>
              <a:t>funcionarios</a:t>
            </a:r>
            <a:r>
              <a:rPr lang="de-DE" b="1" dirty="0" smtClean="0"/>
              <a:t> </a:t>
            </a:r>
            <a:r>
              <a:rPr lang="de-DE" b="1" dirty="0" err="1" smtClean="0"/>
              <a:t>públicos</a:t>
            </a:r>
            <a:r>
              <a:rPr lang="de-DE" b="1" dirty="0" smtClean="0"/>
              <a:t> </a:t>
            </a:r>
            <a:r>
              <a:rPr lang="de-DE" b="1" dirty="0" err="1" smtClean="0"/>
              <a:t>están</a:t>
            </a:r>
            <a:r>
              <a:rPr lang="de-DE" b="1" dirty="0" smtClean="0"/>
              <a:t> </a:t>
            </a:r>
            <a:r>
              <a:rPr lang="de-DE" b="1" dirty="0" err="1" smtClean="0"/>
              <a:t>sirviendo</a:t>
            </a:r>
            <a:r>
              <a:rPr lang="de-DE" b="1" dirty="0" smtClean="0"/>
              <a:t> la </a:t>
            </a:r>
            <a:r>
              <a:rPr lang="de-DE" b="1" dirty="0" err="1" smtClean="0"/>
              <a:t>sociedad</a:t>
            </a:r>
            <a:r>
              <a:rPr lang="de-DE" b="1" dirty="0" smtClean="0"/>
              <a:t> y </a:t>
            </a:r>
            <a:r>
              <a:rPr lang="de-DE" b="1" dirty="0" err="1" smtClean="0"/>
              <a:t>no</a:t>
            </a:r>
            <a:r>
              <a:rPr lang="de-DE" b="1" dirty="0" smtClean="0"/>
              <a:t> a </a:t>
            </a:r>
            <a:r>
              <a:rPr lang="de-DE" b="1" dirty="0" err="1" smtClean="0"/>
              <a:t>partidos</a:t>
            </a:r>
            <a:r>
              <a:rPr lang="de-DE" b="1" dirty="0" smtClean="0"/>
              <a:t> </a:t>
            </a:r>
            <a:r>
              <a:rPr lang="de-DE" b="1" dirty="0" err="1" smtClean="0"/>
              <a:t>políticos</a:t>
            </a:r>
            <a:r>
              <a:rPr lang="de-DE" dirty="0" smtClean="0"/>
              <a:t>.“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054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 </a:t>
            </a:r>
            <a:r>
              <a:rPr lang="de-DE" dirty="0" err="1" smtClean="0"/>
              <a:t>importancia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en </a:t>
            </a:r>
            <a:r>
              <a:rPr lang="de-DE" dirty="0" err="1" smtClean="0"/>
              <a:t>diferentes</a:t>
            </a:r>
            <a:r>
              <a:rPr lang="de-DE" dirty="0" smtClean="0"/>
              <a:t> </a:t>
            </a:r>
            <a:r>
              <a:rPr lang="de-DE" dirty="0" err="1" smtClean="0"/>
              <a:t>países</a:t>
            </a:r>
            <a:r>
              <a:rPr lang="de-DE" dirty="0" smtClean="0"/>
              <a:t> (OCDE)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549900"/>
              </p:ext>
            </p:extLst>
          </p:nvPr>
        </p:nvGraphicFramePr>
        <p:xfrm>
          <a:off x="624764" y="1725613"/>
          <a:ext cx="8011236" cy="427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282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Desenvolvimiento</a:t>
            </a:r>
            <a:r>
              <a:rPr lang="de-DE" dirty="0" smtClean="0"/>
              <a:t> del </a:t>
            </a:r>
            <a:r>
              <a:rPr lang="de-DE" dirty="0" err="1" smtClean="0"/>
              <a:t>número</a:t>
            </a:r>
            <a:r>
              <a:rPr lang="de-DE" dirty="0" smtClean="0"/>
              <a:t> de </a:t>
            </a:r>
            <a:r>
              <a:rPr lang="de-DE" dirty="0" err="1" smtClean="0"/>
              <a:t>empleados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92" y="2272353"/>
            <a:ext cx="8767639" cy="370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94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a </a:t>
            </a:r>
            <a:r>
              <a:rPr lang="de-DE" dirty="0" err="1" smtClean="0"/>
              <a:t>continuación</a:t>
            </a:r>
            <a:r>
              <a:rPr lang="de-DE" dirty="0" smtClean="0"/>
              <a:t> …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2220" y="1725613"/>
            <a:ext cx="4343779" cy="4249737"/>
          </a:xfrm>
        </p:spPr>
        <p:txBody>
          <a:bodyPr/>
          <a:lstStyle/>
          <a:p>
            <a:r>
              <a:rPr lang="de-DE" dirty="0" err="1" smtClean="0"/>
              <a:t>Flexibilización</a:t>
            </a:r>
            <a:r>
              <a:rPr lang="de-DE" dirty="0" smtClean="0"/>
              <a:t> y </a:t>
            </a:r>
            <a:r>
              <a:rPr lang="de-DE" dirty="0" err="1" smtClean="0"/>
              <a:t>auge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de </a:t>
            </a:r>
            <a:r>
              <a:rPr lang="de-DE" dirty="0" err="1" smtClean="0"/>
              <a:t>tiempo</a:t>
            </a:r>
            <a:r>
              <a:rPr lang="de-DE" dirty="0" smtClean="0"/>
              <a:t> </a:t>
            </a:r>
            <a:r>
              <a:rPr lang="de-DE" dirty="0" err="1" smtClean="0"/>
              <a:t>parcial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236" y="2613856"/>
            <a:ext cx="68357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81125" y="2088448"/>
            <a:ext cx="8298283" cy="350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824494" y="2899645"/>
            <a:ext cx="2183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/>
              </a:rPr>
              <a:t>Empleo</a:t>
            </a:r>
            <a:r>
              <a:rPr lang="de-DE" sz="1400" dirty="0" smtClean="0">
                <a:effectLst/>
              </a:rPr>
              <a:t> de </a:t>
            </a:r>
            <a:r>
              <a:rPr lang="de-DE" sz="1400" dirty="0" err="1" smtClean="0">
                <a:effectLst/>
              </a:rPr>
              <a:t>tiempo</a:t>
            </a:r>
            <a:r>
              <a:rPr lang="de-DE" sz="1400" dirty="0" smtClean="0">
                <a:effectLst/>
              </a:rPr>
              <a:t> </a:t>
            </a:r>
            <a:r>
              <a:rPr lang="de-DE" sz="1400" dirty="0" err="1" smtClean="0">
                <a:effectLst/>
              </a:rPr>
              <a:t>parcial</a:t>
            </a:r>
            <a:endParaRPr lang="de-DE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Temas en </a:t>
            </a:r>
            <a:r>
              <a:rPr lang="de-DE" dirty="0" err="1" smtClean="0"/>
              <a:t>otros</a:t>
            </a:r>
            <a:r>
              <a:rPr lang="de-DE" dirty="0" smtClean="0"/>
              <a:t> </a:t>
            </a:r>
            <a:r>
              <a:rPr lang="de-DE" dirty="0" err="1" smtClean="0"/>
              <a:t>países</a:t>
            </a:r>
            <a:r>
              <a:rPr lang="de-DE" dirty="0" smtClean="0"/>
              <a:t> </a:t>
            </a:r>
            <a:r>
              <a:rPr lang="de-DE" dirty="0" err="1" smtClean="0"/>
              <a:t>europeos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1725613"/>
            <a:ext cx="3613590" cy="38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130" y="1725613"/>
            <a:ext cx="3977870" cy="38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0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Cambio del nivel y de la estructura del empleo público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Crecimiento</a:t>
            </a:r>
            <a:r>
              <a:rPr lang="de-DE" dirty="0" smtClean="0"/>
              <a:t> </a:t>
            </a:r>
            <a:r>
              <a:rPr lang="de-DE" dirty="0" err="1" smtClean="0"/>
              <a:t>histórico</a:t>
            </a:r>
            <a:r>
              <a:rPr lang="de-DE" dirty="0" smtClean="0"/>
              <a:t> en los </a:t>
            </a:r>
            <a:r>
              <a:rPr lang="de-DE" dirty="0" err="1" smtClean="0"/>
              <a:t>anhos</a:t>
            </a:r>
            <a:r>
              <a:rPr lang="de-DE" dirty="0" smtClean="0"/>
              <a:t> del „</a:t>
            </a:r>
            <a:r>
              <a:rPr lang="de-DE" dirty="0" err="1" smtClean="0"/>
              <a:t>milagro</a:t>
            </a:r>
            <a:r>
              <a:rPr lang="de-DE" dirty="0" smtClean="0"/>
              <a:t> </a:t>
            </a:r>
            <a:r>
              <a:rPr lang="de-DE" dirty="0" err="1" smtClean="0"/>
              <a:t>económico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Reducción</a:t>
            </a:r>
            <a:r>
              <a:rPr lang="de-DE" dirty="0" smtClean="0"/>
              <a:t> en los </a:t>
            </a:r>
            <a:r>
              <a:rPr lang="de-DE" dirty="0" err="1" smtClean="0"/>
              <a:t>comienzos</a:t>
            </a:r>
            <a:r>
              <a:rPr lang="de-DE" dirty="0" smtClean="0"/>
              <a:t> del </a:t>
            </a:r>
            <a:r>
              <a:rPr lang="de-DE" dirty="0" err="1" smtClean="0"/>
              <a:t>milenio</a:t>
            </a:r>
            <a:endParaRPr lang="de-DE" dirty="0" smtClean="0"/>
          </a:p>
          <a:p>
            <a:r>
              <a:rPr lang="de-DE" dirty="0" err="1" smtClean="0"/>
              <a:t>Estabilidad</a:t>
            </a:r>
            <a:r>
              <a:rPr lang="de-DE" dirty="0" smtClean="0"/>
              <a:t> en la </a:t>
            </a:r>
            <a:r>
              <a:rPr lang="de-DE" dirty="0" err="1" smtClean="0"/>
              <a:t>crísis</a:t>
            </a:r>
            <a:endParaRPr lang="de-DE" dirty="0" smtClean="0"/>
          </a:p>
          <a:p>
            <a:r>
              <a:rPr lang="de-DE" dirty="0" err="1" smtClean="0"/>
              <a:t>Causas</a:t>
            </a:r>
            <a:endParaRPr lang="de-DE" dirty="0" smtClean="0"/>
          </a:p>
          <a:p>
            <a:pPr lvl="1"/>
            <a:r>
              <a:rPr lang="de-DE" dirty="0" err="1" smtClean="0"/>
              <a:t>Reunificación</a:t>
            </a:r>
            <a:endParaRPr lang="de-DE" dirty="0" smtClean="0"/>
          </a:p>
          <a:p>
            <a:pPr lvl="1"/>
            <a:r>
              <a:rPr lang="de-DE" dirty="0" err="1" smtClean="0"/>
              <a:t>Privatizaciones</a:t>
            </a:r>
            <a:r>
              <a:rPr lang="de-DE" dirty="0" smtClean="0"/>
              <a:t> (</a:t>
            </a:r>
            <a:r>
              <a:rPr lang="de-DE" dirty="0" err="1" smtClean="0"/>
              <a:t>sistema</a:t>
            </a:r>
            <a:r>
              <a:rPr lang="de-DE" dirty="0" smtClean="0"/>
              <a:t> de </a:t>
            </a:r>
            <a:r>
              <a:rPr lang="de-DE" dirty="0" err="1" smtClean="0"/>
              <a:t>trenes</a:t>
            </a:r>
            <a:r>
              <a:rPr lang="de-DE" dirty="0" smtClean="0"/>
              <a:t>, </a:t>
            </a:r>
            <a:r>
              <a:rPr lang="de-DE" dirty="0" err="1" smtClean="0"/>
              <a:t>correo</a:t>
            </a:r>
            <a:r>
              <a:rPr lang="de-DE" dirty="0" smtClean="0"/>
              <a:t>, …)</a:t>
            </a:r>
          </a:p>
          <a:p>
            <a:pPr lvl="1"/>
            <a:r>
              <a:rPr lang="de-DE" dirty="0" err="1" smtClean="0"/>
              <a:t>Desmilitarización</a:t>
            </a:r>
            <a:endParaRPr lang="de-DE" dirty="0" smtClean="0"/>
          </a:p>
          <a:p>
            <a:r>
              <a:rPr lang="de-DE" dirty="0" err="1" smtClean="0"/>
              <a:t>Flexibilizacion</a:t>
            </a:r>
            <a:r>
              <a:rPr lang="de-DE" dirty="0" smtClean="0"/>
              <a:t> y </a:t>
            </a:r>
            <a:r>
              <a:rPr lang="de-DE" dirty="0" err="1" smtClean="0"/>
              <a:t>incremento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parcial</a:t>
            </a:r>
            <a:r>
              <a:rPr lang="de-DE" dirty="0" smtClean="0"/>
              <a:t> </a:t>
            </a:r>
            <a:r>
              <a:rPr lang="de-DE" dirty="0" err="1" smtClean="0"/>
              <a:t>dentro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endParaRPr lang="de-DE" dirty="0" smtClean="0"/>
          </a:p>
          <a:p>
            <a:r>
              <a:rPr lang="de-DE" dirty="0" err="1" smtClean="0"/>
              <a:t>Importancia</a:t>
            </a:r>
            <a:r>
              <a:rPr lang="de-DE" dirty="0" smtClean="0"/>
              <a:t> </a:t>
            </a:r>
            <a:r>
              <a:rPr lang="de-DE" dirty="0" err="1" smtClean="0"/>
              <a:t>quantitativa</a:t>
            </a:r>
            <a:r>
              <a:rPr lang="de-DE" dirty="0" smtClean="0"/>
              <a:t> del </a:t>
            </a:r>
            <a:r>
              <a:rPr lang="de-DE" dirty="0" err="1" smtClean="0"/>
              <a:t>empleo</a:t>
            </a:r>
            <a:r>
              <a:rPr lang="de-DE" dirty="0" smtClean="0"/>
              <a:t> </a:t>
            </a:r>
            <a:r>
              <a:rPr lang="de-DE" dirty="0" err="1" smtClean="0"/>
              <a:t>público</a:t>
            </a:r>
            <a:r>
              <a:rPr lang="de-DE" dirty="0" smtClean="0"/>
              <a:t> </a:t>
            </a:r>
            <a:r>
              <a:rPr lang="de-DE" dirty="0" err="1" smtClean="0"/>
              <a:t>está</a:t>
            </a:r>
            <a:r>
              <a:rPr lang="de-DE" dirty="0" smtClean="0"/>
              <a:t> </a:t>
            </a:r>
            <a:r>
              <a:rPr lang="de-DE" dirty="0" err="1" smtClean="0"/>
              <a:t>relativamente</a:t>
            </a:r>
            <a:r>
              <a:rPr lang="de-DE" dirty="0" smtClean="0"/>
              <a:t> </a:t>
            </a:r>
            <a:r>
              <a:rPr lang="de-DE" dirty="0" err="1" smtClean="0"/>
              <a:t>baja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208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fondo</a:t>
            </a:r>
            <a:r>
              <a:rPr lang="de-DE" dirty="0" smtClean="0"/>
              <a:t> </a:t>
            </a:r>
            <a:r>
              <a:rPr lang="de-DE" dirty="0" err="1" smtClean="0"/>
              <a:t>macroeconómico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1725613"/>
            <a:ext cx="3293683" cy="4249737"/>
          </a:xfrm>
        </p:spPr>
        <p:txBody>
          <a:bodyPr/>
          <a:lstStyle/>
          <a:p>
            <a:r>
              <a:rPr lang="de-DE" dirty="0" err="1" smtClean="0"/>
              <a:t>Crecimiénto</a:t>
            </a:r>
            <a:r>
              <a:rPr lang="de-DE" dirty="0" smtClean="0"/>
              <a:t> y </a:t>
            </a:r>
            <a:r>
              <a:rPr lang="de-DE" dirty="0" err="1" smtClean="0"/>
              <a:t>crísis</a:t>
            </a:r>
            <a:r>
              <a:rPr lang="de-DE" dirty="0" smtClean="0"/>
              <a:t> </a:t>
            </a:r>
            <a:r>
              <a:rPr lang="de-DE" dirty="0" err="1" smtClean="0"/>
              <a:t>económico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651AF-97D3-4FE3-A77E-C8C7E9FF3F7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647" y="1658204"/>
            <a:ext cx="5181353" cy="44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29710" y="2231409"/>
            <a:ext cx="4006290" cy="369332"/>
          </a:xfrm>
          <a:prstGeom prst="rect">
            <a:avLst/>
          </a:prstGeom>
          <a:solidFill>
            <a:srgbClr val="D200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effectLst/>
              </a:rPr>
              <a:t>Crecimiento</a:t>
            </a:r>
            <a:r>
              <a:rPr lang="de-DE" dirty="0" smtClean="0">
                <a:solidFill>
                  <a:schemeClr val="bg1"/>
                </a:solidFill>
                <a:effectLst/>
              </a:rPr>
              <a:t> del PIB real en </a:t>
            </a:r>
            <a:r>
              <a:rPr lang="de-DE" dirty="0" err="1" smtClean="0">
                <a:solidFill>
                  <a:schemeClr val="bg1"/>
                </a:solidFill>
                <a:effectLst/>
              </a:rPr>
              <a:t>Alemania</a:t>
            </a:r>
            <a:endParaRPr lang="de-D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5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275B"/>
      </a:dk1>
      <a:lt1>
        <a:srgbClr val="FFFFFF"/>
      </a:lt1>
      <a:dk2>
        <a:srgbClr val="00275B"/>
      </a:dk2>
      <a:lt2>
        <a:srgbClr val="808080"/>
      </a:lt2>
      <a:accent1>
        <a:srgbClr val="FFF8B3"/>
      </a:accent1>
      <a:accent2>
        <a:srgbClr val="FFCC66"/>
      </a:accent2>
      <a:accent3>
        <a:srgbClr val="FFFFFF"/>
      </a:accent3>
      <a:accent4>
        <a:srgbClr val="00204C"/>
      </a:accent4>
      <a:accent5>
        <a:srgbClr val="FFFBD6"/>
      </a:accent5>
      <a:accent6>
        <a:srgbClr val="E7B95C"/>
      </a:accent6>
      <a:hlink>
        <a:srgbClr val="4681C2"/>
      </a:hlink>
      <a:folHlink>
        <a:srgbClr val="B7CEE7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rgbClr val="FBF2D7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rgbClr val="FBF2D7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275B"/>
        </a:dk1>
        <a:lt1>
          <a:srgbClr val="FFFFFF"/>
        </a:lt1>
        <a:dk2>
          <a:srgbClr val="00275B"/>
        </a:dk2>
        <a:lt2>
          <a:srgbClr val="808080"/>
        </a:lt2>
        <a:accent1>
          <a:srgbClr val="FFF8B3"/>
        </a:accent1>
        <a:accent2>
          <a:srgbClr val="FFCC66"/>
        </a:accent2>
        <a:accent3>
          <a:srgbClr val="FFFFFF"/>
        </a:accent3>
        <a:accent4>
          <a:srgbClr val="00204C"/>
        </a:accent4>
        <a:accent5>
          <a:srgbClr val="FFFBD6"/>
        </a:accent5>
        <a:accent6>
          <a:srgbClr val="E7B95C"/>
        </a:accent6>
        <a:hlink>
          <a:srgbClr val="4681C2"/>
        </a:hlink>
        <a:folHlink>
          <a:srgbClr val="B7CE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275B"/>
        </a:dk1>
        <a:lt1>
          <a:srgbClr val="FFFFFF"/>
        </a:lt1>
        <a:dk2>
          <a:srgbClr val="00275B"/>
        </a:dk2>
        <a:lt2>
          <a:srgbClr val="808080"/>
        </a:lt2>
        <a:accent1>
          <a:srgbClr val="F6E4AA"/>
        </a:accent1>
        <a:accent2>
          <a:srgbClr val="E6C01F"/>
        </a:accent2>
        <a:accent3>
          <a:srgbClr val="FFFFFF"/>
        </a:accent3>
        <a:accent4>
          <a:srgbClr val="00204C"/>
        </a:accent4>
        <a:accent5>
          <a:srgbClr val="FAEFD2"/>
        </a:accent5>
        <a:accent6>
          <a:srgbClr val="D0AE1B"/>
        </a:accent6>
        <a:hlink>
          <a:srgbClr val="8E90AC"/>
        </a:hlink>
        <a:folHlink>
          <a:srgbClr val="C2C2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959</Words>
  <Application>Microsoft Office PowerPoint</Application>
  <PresentationFormat>Presentación en pantalla (4:3)</PresentationFormat>
  <Paragraphs>151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Benutzerdefiniertes Design</vt:lpstr>
      <vt:lpstr>Logros y Desafíos del Empleo Público desde la Perspectiva Alemana</vt:lpstr>
      <vt:lpstr>Panorama de preguntas</vt:lpstr>
      <vt:lpstr>Orígen histórico del empleo público en Alemania</vt:lpstr>
      <vt:lpstr>La importancia del empleo público en diferentes países (OCDE)</vt:lpstr>
      <vt:lpstr>Desenvolvimiento del número de empleados</vt:lpstr>
      <vt:lpstr>… a continuación … </vt:lpstr>
      <vt:lpstr>Temas en otros países europeos</vt:lpstr>
      <vt:lpstr>Cambio del nivel y de la estructura del empleo público</vt:lpstr>
      <vt:lpstr>El fondo macroeconómico</vt:lpstr>
      <vt:lpstr>El fondo macroeconómico</vt:lpstr>
      <vt:lpstr>Tendencias importantes</vt:lpstr>
      <vt:lpstr>Desarollo de los sueldos</vt:lpstr>
      <vt:lpstr>Estructura demográfica de los empleados públicos</vt:lpstr>
      <vt:lpstr>Particularidades I</vt:lpstr>
      <vt:lpstr>Particularidades II</vt:lpstr>
      <vt:lpstr>Particularidades III</vt:lpstr>
      <vt:lpstr>Diapositiva 17</vt:lpstr>
      <vt:lpstr>Particularidades IV </vt:lpstr>
      <vt:lpstr>Importancia relativa de los funcionarios</vt:lpstr>
      <vt:lpstr>Desafíos contemporáneos y futuros I</vt:lpstr>
      <vt:lpstr>Desafíos contemporáneos y futuros II</vt:lpstr>
      <vt:lpstr>Movimientos de Modernización</vt:lpstr>
      <vt:lpstr>Conclusión</vt:lpstr>
    </vt:vector>
  </TitlesOfParts>
  <Company>Fachhochschule Nürtingen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Englg</dc:creator>
  <cp:lastModifiedBy>fcordero</cp:lastModifiedBy>
  <cp:revision>2051</cp:revision>
  <cp:lastPrinted>2015-04-21T08:16:16Z</cp:lastPrinted>
  <dcterms:created xsi:type="dcterms:W3CDTF">2006-01-24T11:56:04Z</dcterms:created>
  <dcterms:modified xsi:type="dcterms:W3CDTF">2015-07-14T17:45:33Z</dcterms:modified>
</cp:coreProperties>
</file>